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9" r:id="rId4"/>
    <p:sldId id="258" r:id="rId5"/>
    <p:sldId id="261" r:id="rId6"/>
    <p:sldId id="260" r:id="rId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0602"/>
    <a:srgbClr val="D10DFB"/>
    <a:srgbClr val="F3A634"/>
    <a:srgbClr val="9700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86" d="100"/>
          <a:sy n="86" d="100"/>
        </p:scale>
        <p:origin x="253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93B1B9-5C1C-4C66-939B-7CB2401A998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1389A-440D-467B-8BF8-1004054215D8}" type="slidenum">
              <a:rPr lang="en-US" smtClean="0"/>
              <a:t>‹#›</a:t>
            </a:fld>
            <a:endParaRPr lang="en-US"/>
          </a:p>
        </p:txBody>
      </p:sp>
    </p:spTree>
    <p:extLst>
      <p:ext uri="{BB962C8B-B14F-4D97-AF65-F5344CB8AC3E}">
        <p14:creationId xmlns:p14="http://schemas.microsoft.com/office/powerpoint/2010/main" val="3780229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93B1B9-5C1C-4C66-939B-7CB2401A998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1389A-440D-467B-8BF8-1004054215D8}" type="slidenum">
              <a:rPr lang="en-US" smtClean="0"/>
              <a:t>‹#›</a:t>
            </a:fld>
            <a:endParaRPr lang="en-US"/>
          </a:p>
        </p:txBody>
      </p:sp>
    </p:spTree>
    <p:extLst>
      <p:ext uri="{BB962C8B-B14F-4D97-AF65-F5344CB8AC3E}">
        <p14:creationId xmlns:p14="http://schemas.microsoft.com/office/powerpoint/2010/main" val="3916641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93B1B9-5C1C-4C66-939B-7CB2401A998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1389A-440D-467B-8BF8-1004054215D8}" type="slidenum">
              <a:rPr lang="en-US" smtClean="0"/>
              <a:t>‹#›</a:t>
            </a:fld>
            <a:endParaRPr lang="en-US"/>
          </a:p>
        </p:txBody>
      </p:sp>
    </p:spTree>
    <p:extLst>
      <p:ext uri="{BB962C8B-B14F-4D97-AF65-F5344CB8AC3E}">
        <p14:creationId xmlns:p14="http://schemas.microsoft.com/office/powerpoint/2010/main" val="3170522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93B1B9-5C1C-4C66-939B-7CB2401A998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1389A-440D-467B-8BF8-1004054215D8}" type="slidenum">
              <a:rPr lang="en-US" smtClean="0"/>
              <a:t>‹#›</a:t>
            </a:fld>
            <a:endParaRPr lang="en-US"/>
          </a:p>
        </p:txBody>
      </p:sp>
    </p:spTree>
    <p:extLst>
      <p:ext uri="{BB962C8B-B14F-4D97-AF65-F5344CB8AC3E}">
        <p14:creationId xmlns:p14="http://schemas.microsoft.com/office/powerpoint/2010/main" val="198970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93B1B9-5C1C-4C66-939B-7CB2401A998E}" type="datetimeFigureOut">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1389A-440D-467B-8BF8-1004054215D8}" type="slidenum">
              <a:rPr lang="en-US" smtClean="0"/>
              <a:t>‹#›</a:t>
            </a:fld>
            <a:endParaRPr lang="en-US"/>
          </a:p>
        </p:txBody>
      </p:sp>
    </p:spTree>
    <p:extLst>
      <p:ext uri="{BB962C8B-B14F-4D97-AF65-F5344CB8AC3E}">
        <p14:creationId xmlns:p14="http://schemas.microsoft.com/office/powerpoint/2010/main" val="1863961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93B1B9-5C1C-4C66-939B-7CB2401A998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1389A-440D-467B-8BF8-1004054215D8}" type="slidenum">
              <a:rPr lang="en-US" smtClean="0"/>
              <a:t>‹#›</a:t>
            </a:fld>
            <a:endParaRPr lang="en-US"/>
          </a:p>
        </p:txBody>
      </p:sp>
    </p:spTree>
    <p:extLst>
      <p:ext uri="{BB962C8B-B14F-4D97-AF65-F5344CB8AC3E}">
        <p14:creationId xmlns:p14="http://schemas.microsoft.com/office/powerpoint/2010/main" val="3337867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93B1B9-5C1C-4C66-939B-7CB2401A998E}" type="datetimeFigureOut">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1389A-440D-467B-8BF8-1004054215D8}" type="slidenum">
              <a:rPr lang="en-US" smtClean="0"/>
              <a:t>‹#›</a:t>
            </a:fld>
            <a:endParaRPr lang="en-US"/>
          </a:p>
        </p:txBody>
      </p:sp>
    </p:spTree>
    <p:extLst>
      <p:ext uri="{BB962C8B-B14F-4D97-AF65-F5344CB8AC3E}">
        <p14:creationId xmlns:p14="http://schemas.microsoft.com/office/powerpoint/2010/main" val="3987670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93B1B9-5C1C-4C66-939B-7CB2401A998E}" type="datetimeFigureOut">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1389A-440D-467B-8BF8-1004054215D8}" type="slidenum">
              <a:rPr lang="en-US" smtClean="0"/>
              <a:t>‹#›</a:t>
            </a:fld>
            <a:endParaRPr lang="en-US"/>
          </a:p>
        </p:txBody>
      </p:sp>
    </p:spTree>
    <p:extLst>
      <p:ext uri="{BB962C8B-B14F-4D97-AF65-F5344CB8AC3E}">
        <p14:creationId xmlns:p14="http://schemas.microsoft.com/office/powerpoint/2010/main" val="295624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3B1B9-5C1C-4C66-939B-7CB2401A998E}" type="datetimeFigureOut">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1389A-440D-467B-8BF8-1004054215D8}" type="slidenum">
              <a:rPr lang="en-US" smtClean="0"/>
              <a:t>‹#›</a:t>
            </a:fld>
            <a:endParaRPr lang="en-US"/>
          </a:p>
        </p:txBody>
      </p:sp>
    </p:spTree>
    <p:extLst>
      <p:ext uri="{BB962C8B-B14F-4D97-AF65-F5344CB8AC3E}">
        <p14:creationId xmlns:p14="http://schemas.microsoft.com/office/powerpoint/2010/main" val="2362607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593B1B9-5C1C-4C66-939B-7CB2401A998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1389A-440D-467B-8BF8-1004054215D8}" type="slidenum">
              <a:rPr lang="en-US" smtClean="0"/>
              <a:t>‹#›</a:t>
            </a:fld>
            <a:endParaRPr lang="en-US"/>
          </a:p>
        </p:txBody>
      </p:sp>
    </p:spTree>
    <p:extLst>
      <p:ext uri="{BB962C8B-B14F-4D97-AF65-F5344CB8AC3E}">
        <p14:creationId xmlns:p14="http://schemas.microsoft.com/office/powerpoint/2010/main" val="3674593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593B1B9-5C1C-4C66-939B-7CB2401A998E}" type="datetimeFigureOut">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1389A-440D-467B-8BF8-1004054215D8}" type="slidenum">
              <a:rPr lang="en-US" smtClean="0"/>
              <a:t>‹#›</a:t>
            </a:fld>
            <a:endParaRPr lang="en-US"/>
          </a:p>
        </p:txBody>
      </p:sp>
    </p:spTree>
    <p:extLst>
      <p:ext uri="{BB962C8B-B14F-4D97-AF65-F5344CB8AC3E}">
        <p14:creationId xmlns:p14="http://schemas.microsoft.com/office/powerpoint/2010/main" val="2141102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5593B1B9-5C1C-4C66-939B-7CB2401A998E}" type="datetimeFigureOut">
              <a:rPr lang="en-US" smtClean="0"/>
              <a:t>3/12/2024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DAD1389A-440D-467B-8BF8-1004054215D8}" type="slidenum">
              <a:rPr lang="en-US" smtClean="0"/>
              <a:t>‹#›</a:t>
            </a:fld>
            <a:endParaRPr lang="en-US"/>
          </a:p>
        </p:txBody>
      </p:sp>
    </p:spTree>
    <p:extLst>
      <p:ext uri="{BB962C8B-B14F-4D97-AF65-F5344CB8AC3E}">
        <p14:creationId xmlns:p14="http://schemas.microsoft.com/office/powerpoint/2010/main" val="387461979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mailto:drx.hoop@gmail.com" TargetMode="External"/><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www.instagram.com/drx.hooperscientist" TargetMode="External"/><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hyperlink" Target="http://www.facebook.com/drx.hooperscientist" TargetMode="External"/><Relationship Id="rId9" Type="http://schemas.openxmlformats.org/officeDocument/2006/relationships/hyperlink" Target="http://www.youtube.com/@drx.hooperscientist/playlis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instagram.com/explore/tags/hoopactivist/" TargetMode="Externa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hyperlink" Target="https://youtu.be/aRCfEGZ-x1A?si=fAyJnvOwjXMCJalL" TargetMode="External"/><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89382C-4A6B-48BC-B6FE-97C45685213B}"/>
              </a:ext>
            </a:extLst>
          </p:cNvPr>
          <p:cNvPicPr>
            <a:picLocks noChangeAspect="1"/>
          </p:cNvPicPr>
          <p:nvPr/>
        </p:nvPicPr>
        <p:blipFill rotWithShape="1">
          <a:blip r:embed="rId2">
            <a:extLst>
              <a:ext uri="{28A0092B-C50C-407E-A947-70E740481C1C}">
                <a14:useLocalDpi xmlns:a14="http://schemas.microsoft.com/office/drawing/2010/main" val="0"/>
              </a:ext>
            </a:extLst>
          </a:blip>
          <a:srcRect l="19930" t="3090" r="19165"/>
          <a:stretch/>
        </p:blipFill>
        <p:spPr>
          <a:xfrm>
            <a:off x="1037062" y="79153"/>
            <a:ext cx="4337821" cy="7493745"/>
          </a:xfrm>
          <a:prstGeom prst="rect">
            <a:avLst/>
          </a:prstGeom>
        </p:spPr>
      </p:pic>
      <p:sp>
        <p:nvSpPr>
          <p:cNvPr id="4" name="TextBox 3">
            <a:extLst>
              <a:ext uri="{FF2B5EF4-FFF2-40B4-BE49-F238E27FC236}">
                <a16:creationId xmlns:a16="http://schemas.microsoft.com/office/drawing/2014/main" id="{3832EC6C-A88E-429F-BF80-7069F01B7859}"/>
              </a:ext>
            </a:extLst>
          </p:cNvPr>
          <p:cNvSpPr txBox="1"/>
          <p:nvPr/>
        </p:nvSpPr>
        <p:spPr>
          <a:xfrm>
            <a:off x="1087242" y="4594605"/>
            <a:ext cx="5575609" cy="1277273"/>
          </a:xfrm>
          <a:prstGeom prst="rect">
            <a:avLst/>
          </a:prstGeom>
          <a:noFill/>
        </p:spPr>
        <p:txBody>
          <a:bodyPr wrap="square" rtlCol="0">
            <a:spAutoFit/>
          </a:bodyPr>
          <a:lstStyle/>
          <a:p>
            <a:r>
              <a:rPr lang="fr-FR" sz="4500" dirty="0">
                <a:latin typeface="Berlin Sans FB Demi" panose="020E0802020502020306" pitchFamily="34" charset="0"/>
              </a:rPr>
              <a:t>XOCHITL CORMON</a:t>
            </a:r>
          </a:p>
          <a:p>
            <a:r>
              <a:rPr lang="fr-FR" sz="3200" dirty="0">
                <a:solidFill>
                  <a:srgbClr val="F3A634"/>
                </a:solidFill>
                <a:latin typeface="Berlin Sans FB Demi" panose="020E0802020502020306" pitchFamily="34" charset="0"/>
              </a:rPr>
              <a:t>alias Dr. X, </a:t>
            </a:r>
            <a:r>
              <a:rPr lang="fr-FR" sz="3200" dirty="0" err="1">
                <a:solidFill>
                  <a:srgbClr val="F3A634"/>
                </a:solidFill>
                <a:latin typeface="Berlin Sans FB Demi" panose="020E0802020502020306" pitchFamily="34" charset="0"/>
              </a:rPr>
              <a:t>Hooper</a:t>
            </a:r>
            <a:r>
              <a:rPr lang="fr-FR" sz="3200" dirty="0">
                <a:solidFill>
                  <a:srgbClr val="F3A634"/>
                </a:solidFill>
                <a:latin typeface="Berlin Sans FB Demi" panose="020E0802020502020306" pitchFamily="34" charset="0"/>
              </a:rPr>
              <a:t> </a:t>
            </a:r>
            <a:r>
              <a:rPr lang="fr-FR" sz="3200" dirty="0" err="1">
                <a:solidFill>
                  <a:srgbClr val="F3A634"/>
                </a:solidFill>
                <a:latin typeface="Berlin Sans FB Demi" panose="020E0802020502020306" pitchFamily="34" charset="0"/>
              </a:rPr>
              <a:t>scientist</a:t>
            </a:r>
            <a:endParaRPr lang="en-US" sz="3200" dirty="0">
              <a:solidFill>
                <a:srgbClr val="F3A634"/>
              </a:solidFill>
              <a:latin typeface="Berlin Sans FB Demi" panose="020E0802020502020306" pitchFamily="34" charset="0"/>
            </a:endParaRPr>
          </a:p>
        </p:txBody>
      </p:sp>
      <p:sp>
        <p:nvSpPr>
          <p:cNvPr id="5" name="TextBox 4">
            <a:extLst>
              <a:ext uri="{FF2B5EF4-FFF2-40B4-BE49-F238E27FC236}">
                <a16:creationId xmlns:a16="http://schemas.microsoft.com/office/drawing/2014/main" id="{65D96203-A7F4-4333-8470-477233B7A62F}"/>
              </a:ext>
            </a:extLst>
          </p:cNvPr>
          <p:cNvSpPr txBox="1"/>
          <p:nvPr/>
        </p:nvSpPr>
        <p:spPr>
          <a:xfrm>
            <a:off x="139390" y="144964"/>
            <a:ext cx="2492297" cy="1292662"/>
          </a:xfrm>
          <a:prstGeom prst="rect">
            <a:avLst/>
          </a:prstGeom>
          <a:noFill/>
        </p:spPr>
        <p:txBody>
          <a:bodyPr wrap="square" rtlCol="0">
            <a:spAutoFit/>
          </a:bodyPr>
          <a:lstStyle/>
          <a:p>
            <a:r>
              <a:rPr lang="fr-FR" dirty="0" err="1">
                <a:solidFill>
                  <a:srgbClr val="F3A634"/>
                </a:solidFill>
                <a:latin typeface="Berlin Sans FB Demi" panose="020E0802020502020306" pitchFamily="34" charset="0"/>
              </a:rPr>
              <a:t>E</a:t>
            </a:r>
            <a:r>
              <a:rPr lang="fr-FR" dirty="0" err="1">
                <a:latin typeface="Berlin Sans FB Demi" panose="020E0802020502020306" pitchFamily="34" charset="0"/>
              </a:rPr>
              <a:t>lectronic</a:t>
            </a:r>
            <a:endParaRPr lang="fr-FR" dirty="0">
              <a:latin typeface="Berlin Sans FB Demi" panose="020E0802020502020306" pitchFamily="34" charset="0"/>
            </a:endParaRPr>
          </a:p>
          <a:p>
            <a:r>
              <a:rPr lang="fr-FR" dirty="0" err="1">
                <a:solidFill>
                  <a:srgbClr val="F3A634"/>
                </a:solidFill>
                <a:latin typeface="Berlin Sans FB Demi" panose="020E0802020502020306" pitchFamily="34" charset="0"/>
              </a:rPr>
              <a:t>P</a:t>
            </a:r>
            <a:r>
              <a:rPr lang="fr-FR" dirty="0" err="1">
                <a:latin typeface="Berlin Sans FB Demi" panose="020E0802020502020306" pitchFamily="34" charset="0"/>
              </a:rPr>
              <a:t>ress</a:t>
            </a:r>
            <a:r>
              <a:rPr lang="fr-FR" dirty="0">
                <a:latin typeface="Berlin Sans FB Demi" panose="020E0802020502020306" pitchFamily="34" charset="0"/>
              </a:rPr>
              <a:t> </a:t>
            </a:r>
          </a:p>
          <a:p>
            <a:r>
              <a:rPr lang="fr-FR" dirty="0">
                <a:solidFill>
                  <a:srgbClr val="F3A634"/>
                </a:solidFill>
                <a:latin typeface="Berlin Sans FB Demi" panose="020E0802020502020306" pitchFamily="34" charset="0"/>
              </a:rPr>
              <a:t>K</a:t>
            </a:r>
            <a:r>
              <a:rPr lang="fr-FR" dirty="0">
                <a:latin typeface="Berlin Sans FB Demi" panose="020E0802020502020306" pitchFamily="34" charset="0"/>
              </a:rPr>
              <a:t>it</a:t>
            </a:r>
          </a:p>
          <a:p>
            <a:r>
              <a:rPr lang="fr-FR" sz="2400" dirty="0">
                <a:solidFill>
                  <a:srgbClr val="F3A634"/>
                </a:solidFill>
                <a:latin typeface="Berlin Sans FB Demi" panose="020E0802020502020306" pitchFamily="34" charset="0"/>
              </a:rPr>
              <a:t>2024</a:t>
            </a:r>
            <a:r>
              <a:rPr lang="fr-FR" dirty="0">
                <a:latin typeface="Berlin Sans FB Demi" panose="020E0802020502020306" pitchFamily="34" charset="0"/>
              </a:rPr>
              <a:t> </a:t>
            </a:r>
            <a:endParaRPr lang="en-US" dirty="0">
              <a:latin typeface="Berlin Sans FB Demi" panose="020E0802020502020306" pitchFamily="34" charset="0"/>
            </a:endParaRPr>
          </a:p>
        </p:txBody>
      </p:sp>
      <p:sp>
        <p:nvSpPr>
          <p:cNvPr id="9" name="TextBox 8">
            <a:extLst>
              <a:ext uri="{FF2B5EF4-FFF2-40B4-BE49-F238E27FC236}">
                <a16:creationId xmlns:a16="http://schemas.microsoft.com/office/drawing/2014/main" id="{7D77A82D-7D2B-4DD8-B071-A659DDD6675A}"/>
              </a:ext>
            </a:extLst>
          </p:cNvPr>
          <p:cNvSpPr txBox="1"/>
          <p:nvPr/>
        </p:nvSpPr>
        <p:spPr>
          <a:xfrm>
            <a:off x="139390" y="6168726"/>
            <a:ext cx="6556477" cy="1292662"/>
          </a:xfrm>
          <a:prstGeom prst="rect">
            <a:avLst/>
          </a:prstGeom>
          <a:solidFill>
            <a:srgbClr val="F3A634"/>
          </a:solidFill>
        </p:spPr>
        <p:txBody>
          <a:bodyPr wrap="square" rtlCol="0" anchor="ctr">
            <a:noAutofit/>
          </a:bodyPr>
          <a:lstStyle/>
          <a:p>
            <a:pPr algn="ctr"/>
            <a:r>
              <a:rPr lang="fr-FR" sz="2400" dirty="0">
                <a:solidFill>
                  <a:schemeClr val="bg1"/>
                </a:solidFill>
                <a:latin typeface="Berlin Sans FB Demi" panose="020E0802020502020306" pitchFamily="34" charset="0"/>
              </a:rPr>
              <a:t>Danseuse performeuse </a:t>
            </a:r>
            <a:br>
              <a:rPr lang="fr-FR" sz="2400" dirty="0">
                <a:solidFill>
                  <a:schemeClr val="bg1"/>
                </a:solidFill>
                <a:latin typeface="Berlin Sans FB Demi" panose="020E0802020502020306" pitchFamily="34" charset="0"/>
              </a:rPr>
            </a:br>
            <a:r>
              <a:rPr lang="fr-FR" sz="2400" dirty="0">
                <a:solidFill>
                  <a:schemeClr val="bg1"/>
                </a:solidFill>
                <a:latin typeface="Berlin Sans FB Demi" panose="020E0802020502020306" pitchFamily="34" charset="0"/>
              </a:rPr>
              <a:t>(feu et lumière)</a:t>
            </a:r>
          </a:p>
        </p:txBody>
      </p:sp>
      <p:sp>
        <p:nvSpPr>
          <p:cNvPr id="11" name="TextBox 10">
            <a:extLst>
              <a:ext uri="{FF2B5EF4-FFF2-40B4-BE49-F238E27FC236}">
                <a16:creationId xmlns:a16="http://schemas.microsoft.com/office/drawing/2014/main" id="{7D4584FE-1BF6-4AA9-A640-432C78896637}"/>
              </a:ext>
            </a:extLst>
          </p:cNvPr>
          <p:cNvSpPr txBox="1"/>
          <p:nvPr/>
        </p:nvSpPr>
        <p:spPr>
          <a:xfrm>
            <a:off x="128239" y="7572898"/>
            <a:ext cx="3289610" cy="2075027"/>
          </a:xfrm>
          <a:prstGeom prst="rect">
            <a:avLst/>
          </a:prstGeom>
          <a:solidFill>
            <a:schemeClr val="tx1"/>
          </a:solidFill>
        </p:spPr>
        <p:txBody>
          <a:bodyPr wrap="square" rtlCol="0" anchor="ctr">
            <a:noAutofit/>
          </a:bodyPr>
          <a:lstStyle/>
          <a:p>
            <a:r>
              <a:rPr lang="fr-FR" dirty="0">
                <a:solidFill>
                  <a:schemeClr val="bg1"/>
                </a:solidFill>
                <a:latin typeface="Berlin Sans FB Demi" panose="020E0802020502020306" pitchFamily="34" charset="0"/>
              </a:rPr>
              <a:t>Contact</a:t>
            </a:r>
          </a:p>
          <a:p>
            <a:endParaRPr lang="fr-FR" dirty="0">
              <a:solidFill>
                <a:schemeClr val="bg1"/>
              </a:solidFill>
              <a:latin typeface="Berlin Sans FB Demi" panose="020E0802020502020306" pitchFamily="34" charset="0"/>
            </a:endParaRPr>
          </a:p>
          <a:p>
            <a:r>
              <a:rPr lang="fr-FR" dirty="0">
                <a:solidFill>
                  <a:schemeClr val="bg1"/>
                </a:solidFill>
                <a:latin typeface="Berlin Sans FB" panose="020E0602020502020306" pitchFamily="34" charset="0"/>
              </a:rPr>
              <a:t>+33 (0)6 52 33 69 70</a:t>
            </a:r>
          </a:p>
          <a:p>
            <a:r>
              <a:rPr lang="fr-FR" dirty="0">
                <a:solidFill>
                  <a:srgbClr val="AA0602"/>
                </a:solidFill>
                <a:latin typeface="Berlin Sans FB" panose="020E0602020502020306" pitchFamily="34" charset="0"/>
                <a:hlinkClick r:id="rId3">
                  <a:extLst>
                    <a:ext uri="{A12FA001-AC4F-418D-AE19-62706E023703}">
                      <ahyp:hlinkClr xmlns:ahyp="http://schemas.microsoft.com/office/drawing/2018/hyperlinkcolor" val="tx"/>
                    </a:ext>
                  </a:extLst>
                </a:hlinkClick>
              </a:rPr>
              <a:t>drx.hoop@gmail.com</a:t>
            </a:r>
            <a:endParaRPr lang="fr-FR" dirty="0">
              <a:solidFill>
                <a:srgbClr val="AA0602"/>
              </a:solidFill>
              <a:latin typeface="Berlin Sans FB" panose="020E0602020502020306" pitchFamily="34" charset="0"/>
            </a:endParaRPr>
          </a:p>
          <a:p>
            <a:endParaRPr lang="fr-FR" dirty="0">
              <a:solidFill>
                <a:schemeClr val="bg1"/>
              </a:solidFill>
              <a:latin typeface="Berlin Sans FB" panose="020E0602020502020306" pitchFamily="34" charset="0"/>
            </a:endParaRPr>
          </a:p>
          <a:p>
            <a:r>
              <a:rPr lang="fr-FR" dirty="0">
                <a:solidFill>
                  <a:schemeClr val="bg1"/>
                </a:solidFill>
                <a:latin typeface="Berlin Sans FB Demi" panose="020E0802020502020306" pitchFamily="34" charset="0"/>
              </a:rPr>
              <a:t>France, Auvergne (63)</a:t>
            </a:r>
            <a:endParaRPr lang="en-US" dirty="0">
              <a:solidFill>
                <a:schemeClr val="bg1"/>
              </a:solidFill>
              <a:latin typeface="Berlin Sans FB" panose="020E0602020502020306" pitchFamily="34" charset="0"/>
            </a:endParaRPr>
          </a:p>
        </p:txBody>
      </p:sp>
      <p:sp>
        <p:nvSpPr>
          <p:cNvPr id="12" name="TextBox 11">
            <a:extLst>
              <a:ext uri="{FF2B5EF4-FFF2-40B4-BE49-F238E27FC236}">
                <a16:creationId xmlns:a16="http://schemas.microsoft.com/office/drawing/2014/main" id="{B6150EF3-28F5-4469-A278-88B2D8BC8536}"/>
              </a:ext>
            </a:extLst>
          </p:cNvPr>
          <p:cNvSpPr txBox="1"/>
          <p:nvPr/>
        </p:nvSpPr>
        <p:spPr>
          <a:xfrm>
            <a:off x="3598935" y="7665309"/>
            <a:ext cx="3256156" cy="896196"/>
          </a:xfrm>
          <a:prstGeom prst="rect">
            <a:avLst/>
          </a:prstGeom>
          <a:noFill/>
        </p:spPr>
        <p:txBody>
          <a:bodyPr wrap="square" rtlCol="0" anchor="t">
            <a:noAutofit/>
          </a:bodyPr>
          <a:lstStyle/>
          <a:p>
            <a:r>
              <a:rPr lang="en-US" dirty="0" err="1">
                <a:solidFill>
                  <a:srgbClr val="F3A634"/>
                </a:solidFill>
                <a:latin typeface="Berlin Sans FB Demi" panose="020E0802020502020306" pitchFamily="34" charset="0"/>
              </a:rPr>
              <a:t>Réseaux</a:t>
            </a:r>
            <a:r>
              <a:rPr lang="en-US" dirty="0">
                <a:solidFill>
                  <a:srgbClr val="F3A634"/>
                </a:solidFill>
                <a:latin typeface="Berlin Sans FB Demi" panose="020E0802020502020306" pitchFamily="34" charset="0"/>
              </a:rPr>
              <a:t> </a:t>
            </a:r>
            <a:r>
              <a:rPr lang="en-US" dirty="0" err="1">
                <a:solidFill>
                  <a:srgbClr val="F3A634"/>
                </a:solidFill>
                <a:latin typeface="Berlin Sans FB Demi" panose="020E0802020502020306" pitchFamily="34" charset="0"/>
              </a:rPr>
              <a:t>sociaux</a:t>
            </a:r>
            <a:endParaRPr lang="en-US" dirty="0">
              <a:solidFill>
                <a:srgbClr val="F3A634"/>
              </a:solidFill>
              <a:latin typeface="Berlin Sans FB Demi" panose="020E0802020502020306" pitchFamily="34" charset="0"/>
            </a:endParaRPr>
          </a:p>
          <a:p>
            <a:r>
              <a:rPr lang="en-US" dirty="0">
                <a:solidFill>
                  <a:srgbClr val="F3A634"/>
                </a:solidFill>
                <a:latin typeface="Berlin Sans FB" panose="020E0602020502020306" pitchFamily="34" charset="0"/>
              </a:rPr>
              <a:t>@drx.hooperscientist</a:t>
            </a:r>
          </a:p>
        </p:txBody>
      </p:sp>
      <p:grpSp>
        <p:nvGrpSpPr>
          <p:cNvPr id="32" name="Group 31">
            <a:extLst>
              <a:ext uri="{FF2B5EF4-FFF2-40B4-BE49-F238E27FC236}">
                <a16:creationId xmlns:a16="http://schemas.microsoft.com/office/drawing/2014/main" id="{4B7A11ED-0F82-47FB-BCBE-A34B1B6D7712}"/>
              </a:ext>
            </a:extLst>
          </p:cNvPr>
          <p:cNvGrpSpPr/>
          <p:nvPr/>
        </p:nvGrpSpPr>
        <p:grpSpPr>
          <a:xfrm>
            <a:off x="3695466" y="8392993"/>
            <a:ext cx="3000401" cy="683484"/>
            <a:chOff x="3695466" y="8448748"/>
            <a:chExt cx="3000401" cy="683484"/>
          </a:xfrm>
        </p:grpSpPr>
        <p:pic>
          <p:nvPicPr>
            <p:cNvPr id="14" name="Picture 13">
              <a:hlinkClick r:id="rId4"/>
              <a:extLst>
                <a:ext uri="{FF2B5EF4-FFF2-40B4-BE49-F238E27FC236}">
                  <a16:creationId xmlns:a16="http://schemas.microsoft.com/office/drawing/2014/main" id="{57B22F2B-7A58-4411-93D1-2157A5A7F919}"/>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53925" y="8448748"/>
              <a:ext cx="683484" cy="683484"/>
            </a:xfrm>
            <a:prstGeom prst="rect">
              <a:avLst/>
            </a:prstGeom>
          </p:spPr>
        </p:pic>
        <p:pic>
          <p:nvPicPr>
            <p:cNvPr id="16" name="Picture 15">
              <a:hlinkClick r:id="rId6"/>
              <a:extLst>
                <a:ext uri="{FF2B5EF4-FFF2-40B4-BE49-F238E27FC236}">
                  <a16:creationId xmlns:a16="http://schemas.microsoft.com/office/drawing/2014/main" id="{6B5CA98F-8DEC-447B-8CBF-A3DCB2A3A75E}"/>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3695466" y="8448748"/>
              <a:ext cx="683484" cy="683484"/>
            </a:xfrm>
            <a:prstGeom prst="rect">
              <a:avLst/>
            </a:prstGeom>
          </p:spPr>
        </p:pic>
        <p:pic>
          <p:nvPicPr>
            <p:cNvPr id="18" name="Picture 17">
              <a:hlinkClick r:id="rId9"/>
              <a:extLst>
                <a:ext uri="{FF2B5EF4-FFF2-40B4-BE49-F238E27FC236}">
                  <a16:creationId xmlns:a16="http://schemas.microsoft.com/office/drawing/2014/main" id="{1082915D-5495-4AD8-A9DE-A644A745FAD3}"/>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12383" y="8448748"/>
              <a:ext cx="683484" cy="683484"/>
            </a:xfrm>
            <a:prstGeom prst="rect">
              <a:avLst/>
            </a:prstGeom>
          </p:spPr>
        </p:pic>
      </p:grpSp>
      <p:grpSp>
        <p:nvGrpSpPr>
          <p:cNvPr id="23" name="Group 22">
            <a:extLst>
              <a:ext uri="{FF2B5EF4-FFF2-40B4-BE49-F238E27FC236}">
                <a16:creationId xmlns:a16="http://schemas.microsoft.com/office/drawing/2014/main" id="{4684270E-609E-4024-A917-6F2DF478F5A0}"/>
              </a:ext>
            </a:extLst>
          </p:cNvPr>
          <p:cNvGrpSpPr/>
          <p:nvPr/>
        </p:nvGrpSpPr>
        <p:grpSpPr>
          <a:xfrm>
            <a:off x="3493587" y="9087428"/>
            <a:ext cx="3466628" cy="584777"/>
            <a:chOff x="3493587" y="9294650"/>
            <a:chExt cx="3466628" cy="584777"/>
          </a:xfrm>
        </p:grpSpPr>
        <p:sp>
          <p:nvSpPr>
            <p:cNvPr id="20" name="TextBox 19">
              <a:extLst>
                <a:ext uri="{FF2B5EF4-FFF2-40B4-BE49-F238E27FC236}">
                  <a16:creationId xmlns:a16="http://schemas.microsoft.com/office/drawing/2014/main" id="{3433FF61-DEDE-4FA3-A1C9-83382B844AB9}"/>
                </a:ext>
              </a:extLst>
            </p:cNvPr>
            <p:cNvSpPr txBox="1"/>
            <p:nvPr/>
          </p:nvSpPr>
          <p:spPr>
            <a:xfrm>
              <a:off x="3493587" y="9294652"/>
              <a:ext cx="1087242" cy="584775"/>
            </a:xfrm>
            <a:prstGeom prst="rect">
              <a:avLst/>
            </a:prstGeom>
            <a:noFill/>
          </p:spPr>
          <p:txBody>
            <a:bodyPr wrap="square" rtlCol="0">
              <a:spAutoFit/>
            </a:bodyPr>
            <a:lstStyle/>
            <a:p>
              <a:pPr algn="ctr"/>
              <a:r>
                <a:rPr lang="fr-FR" sz="3200" dirty="0">
                  <a:solidFill>
                    <a:srgbClr val="F3A634"/>
                  </a:solidFill>
                  <a:latin typeface="Berlin Sans FB Demi" panose="020E0802020502020306" pitchFamily="34" charset="0"/>
                </a:rPr>
                <a:t>1.5K</a:t>
              </a:r>
              <a:endParaRPr lang="en-US" sz="3200" dirty="0">
                <a:solidFill>
                  <a:srgbClr val="F3A634"/>
                </a:solidFill>
                <a:latin typeface="Berlin Sans FB Demi" panose="020E0802020502020306" pitchFamily="34" charset="0"/>
              </a:endParaRPr>
            </a:p>
          </p:txBody>
        </p:sp>
        <p:sp>
          <p:nvSpPr>
            <p:cNvPr id="21" name="TextBox 20">
              <a:extLst>
                <a:ext uri="{FF2B5EF4-FFF2-40B4-BE49-F238E27FC236}">
                  <a16:creationId xmlns:a16="http://schemas.microsoft.com/office/drawing/2014/main" id="{819E30F1-12B2-44DB-A31D-2C7E31700B6D}"/>
                </a:ext>
              </a:extLst>
            </p:cNvPr>
            <p:cNvSpPr txBox="1"/>
            <p:nvPr/>
          </p:nvSpPr>
          <p:spPr>
            <a:xfrm>
              <a:off x="4683280" y="9294651"/>
              <a:ext cx="1087242" cy="584775"/>
            </a:xfrm>
            <a:prstGeom prst="rect">
              <a:avLst/>
            </a:prstGeom>
            <a:noFill/>
          </p:spPr>
          <p:txBody>
            <a:bodyPr wrap="square" rtlCol="0">
              <a:spAutoFit/>
            </a:bodyPr>
            <a:lstStyle/>
            <a:p>
              <a:pPr algn="ctr"/>
              <a:r>
                <a:rPr lang="fr-FR" sz="3200" dirty="0">
                  <a:solidFill>
                    <a:srgbClr val="F3A634"/>
                  </a:solidFill>
                  <a:latin typeface="Berlin Sans FB Demi" panose="020E0802020502020306" pitchFamily="34" charset="0"/>
                </a:rPr>
                <a:t>716</a:t>
              </a:r>
              <a:endParaRPr lang="en-US" sz="3200" dirty="0">
                <a:solidFill>
                  <a:srgbClr val="F3A634"/>
                </a:solidFill>
                <a:latin typeface="Berlin Sans FB Demi" panose="020E0802020502020306" pitchFamily="34" charset="0"/>
              </a:endParaRPr>
            </a:p>
          </p:txBody>
        </p:sp>
        <p:sp>
          <p:nvSpPr>
            <p:cNvPr id="22" name="TextBox 21">
              <a:extLst>
                <a:ext uri="{FF2B5EF4-FFF2-40B4-BE49-F238E27FC236}">
                  <a16:creationId xmlns:a16="http://schemas.microsoft.com/office/drawing/2014/main" id="{257867C2-FDE0-49BB-938C-F21627F8E1DE}"/>
                </a:ext>
              </a:extLst>
            </p:cNvPr>
            <p:cNvSpPr txBox="1"/>
            <p:nvPr/>
          </p:nvSpPr>
          <p:spPr>
            <a:xfrm>
              <a:off x="5872973" y="9294650"/>
              <a:ext cx="1087242" cy="584775"/>
            </a:xfrm>
            <a:prstGeom prst="rect">
              <a:avLst/>
            </a:prstGeom>
            <a:noFill/>
          </p:spPr>
          <p:txBody>
            <a:bodyPr wrap="square" rtlCol="0">
              <a:spAutoFit/>
            </a:bodyPr>
            <a:lstStyle/>
            <a:p>
              <a:pPr algn="ctr"/>
              <a:r>
                <a:rPr lang="fr-FR" sz="3200" dirty="0">
                  <a:solidFill>
                    <a:srgbClr val="F3A634"/>
                  </a:solidFill>
                  <a:latin typeface="Berlin Sans FB Demi" panose="020E0802020502020306" pitchFamily="34" charset="0"/>
                </a:rPr>
                <a:t>62</a:t>
              </a:r>
              <a:endParaRPr lang="en-US" sz="3200" dirty="0">
                <a:solidFill>
                  <a:srgbClr val="F3A634"/>
                </a:solidFill>
                <a:latin typeface="Berlin Sans FB Demi" panose="020E0802020502020306" pitchFamily="34" charset="0"/>
              </a:endParaRPr>
            </a:p>
          </p:txBody>
        </p:sp>
      </p:grpSp>
      <p:sp>
        <p:nvSpPr>
          <p:cNvPr id="26" name="TextBox 25">
            <a:extLst>
              <a:ext uri="{FF2B5EF4-FFF2-40B4-BE49-F238E27FC236}">
                <a16:creationId xmlns:a16="http://schemas.microsoft.com/office/drawing/2014/main" id="{E7073279-8678-43BB-8F2D-DD8F39072A7D}"/>
              </a:ext>
            </a:extLst>
          </p:cNvPr>
          <p:cNvSpPr txBox="1"/>
          <p:nvPr/>
        </p:nvSpPr>
        <p:spPr>
          <a:xfrm>
            <a:off x="0" y="9724520"/>
            <a:ext cx="4116896" cy="215444"/>
          </a:xfrm>
          <a:prstGeom prst="rect">
            <a:avLst/>
          </a:prstGeom>
          <a:noFill/>
        </p:spPr>
        <p:txBody>
          <a:bodyPr wrap="square" rtlCol="0">
            <a:spAutoFit/>
          </a:bodyPr>
          <a:lstStyle/>
          <a:p>
            <a:r>
              <a:rPr lang="fr-FR" sz="800" dirty="0"/>
              <a:t>  Crédits photo: Craig Hugues, 2024</a:t>
            </a:r>
            <a:endParaRPr lang="en-US" sz="800" dirty="0">
              <a:solidFill>
                <a:srgbClr val="AA0602"/>
              </a:solidFill>
            </a:endParaRPr>
          </a:p>
        </p:txBody>
      </p:sp>
      <p:sp>
        <p:nvSpPr>
          <p:cNvPr id="31" name="TextBox 30">
            <a:extLst>
              <a:ext uri="{FF2B5EF4-FFF2-40B4-BE49-F238E27FC236}">
                <a16:creationId xmlns:a16="http://schemas.microsoft.com/office/drawing/2014/main" id="{9FFE09EC-DC38-4607-BDFE-645F11DEF7DA}"/>
              </a:ext>
            </a:extLst>
          </p:cNvPr>
          <p:cNvSpPr txBox="1"/>
          <p:nvPr/>
        </p:nvSpPr>
        <p:spPr>
          <a:xfrm>
            <a:off x="3416465" y="9646463"/>
            <a:ext cx="3256156" cy="246221"/>
          </a:xfrm>
          <a:prstGeom prst="rect">
            <a:avLst/>
          </a:prstGeom>
          <a:solidFill>
            <a:schemeClr val="tx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Contenu de ce document </a:t>
            </a:r>
            <a:r>
              <a:rPr kumimoji="0" lang="fr-FR" sz="1000" b="0" i="0" u="none" strike="noStrike" kern="1200" cap="none" spc="0" normalizeH="0" baseline="0" noProof="0" dirty="0">
                <a:ln>
                  <a:noFill/>
                </a:ln>
                <a:solidFill>
                  <a:srgbClr val="AA0602"/>
                </a:solidFill>
                <a:effectLst/>
                <a:uLnTx/>
                <a:uFillTx/>
                <a:latin typeface="Calibri" panose="020F0502020204030204"/>
                <a:ea typeface="+mn-ea"/>
                <a:cs typeface="+mn-cs"/>
              </a:rPr>
              <a:t>rouge brique </a:t>
            </a:r>
            <a:r>
              <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rPr>
              <a:t>= liens cliquables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602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F5AC2D-26A2-4869-96AE-362293B450F1}"/>
              </a:ext>
            </a:extLst>
          </p:cNvPr>
          <p:cNvSpPr txBox="1"/>
          <p:nvPr/>
        </p:nvSpPr>
        <p:spPr>
          <a:xfrm>
            <a:off x="225812" y="260738"/>
            <a:ext cx="6406376" cy="4216539"/>
          </a:xfrm>
          <a:prstGeom prst="rect">
            <a:avLst/>
          </a:prstGeom>
          <a:noFill/>
        </p:spPr>
        <p:txBody>
          <a:bodyPr wrap="square" rtlCol="0">
            <a:noAutofit/>
          </a:bodyPr>
          <a:lstStyle/>
          <a:p>
            <a:pPr>
              <a:spcAft>
                <a:spcPts val="1800"/>
              </a:spcAft>
            </a:pPr>
            <a:r>
              <a:rPr lang="fr-FR" dirty="0">
                <a:solidFill>
                  <a:srgbClr val="F3A634"/>
                </a:solidFill>
                <a:latin typeface="Berlin Sans FB Demi" panose="020E0802020502020306" pitchFamily="34" charset="0"/>
              </a:rPr>
              <a:t>Bio</a:t>
            </a:r>
            <a:endParaRPr lang="fr-FR" dirty="0">
              <a:latin typeface="Berlin Sans FB" panose="020E0602020502020306" pitchFamily="34" charset="0"/>
            </a:endParaRPr>
          </a:p>
          <a:p>
            <a:pPr>
              <a:spcAft>
                <a:spcPts val="1800"/>
              </a:spcAft>
            </a:pPr>
            <a:r>
              <a:rPr lang="fr-FR" sz="1500" dirty="0">
                <a:latin typeface="Berlin Sans FB" panose="020E0602020502020306" pitchFamily="34" charset="0"/>
              </a:rPr>
              <a:t>Artiste autodidacte au parcours atypique, en 2021  Xochitl laisse sa carrière académique derrière elle pour se consacrer à la danse au cerceau et devient, Dr. X, </a:t>
            </a:r>
            <a:r>
              <a:rPr lang="fr-FR" sz="1500" i="1" dirty="0" err="1">
                <a:latin typeface="Berlin Sans FB" panose="020E0602020502020306" pitchFamily="34" charset="0"/>
              </a:rPr>
              <a:t>Hooper</a:t>
            </a:r>
            <a:r>
              <a:rPr lang="fr-FR" sz="1500" i="1" dirty="0">
                <a:latin typeface="Berlin Sans FB" panose="020E0602020502020306" pitchFamily="34" charset="0"/>
              </a:rPr>
              <a:t> </a:t>
            </a:r>
            <a:r>
              <a:rPr lang="fr-FR" sz="1500" i="1" dirty="0" err="1">
                <a:latin typeface="Berlin Sans FB" panose="020E0602020502020306" pitchFamily="34" charset="0"/>
              </a:rPr>
              <a:t>scientist</a:t>
            </a:r>
            <a:r>
              <a:rPr lang="fr-FR" sz="1500" i="1" dirty="0">
                <a:latin typeface="Berlin Sans FB" panose="020E0602020502020306" pitchFamily="34" charset="0"/>
              </a:rPr>
              <a:t> </a:t>
            </a:r>
            <a:r>
              <a:rPr lang="fr-FR" sz="1500" dirty="0">
                <a:latin typeface="Berlin Sans FB" panose="020E0602020502020306" pitchFamily="34" charset="0"/>
              </a:rPr>
              <a:t>(</a:t>
            </a:r>
            <a:r>
              <a:rPr lang="fr-FR" sz="1500" dirty="0" err="1">
                <a:latin typeface="Berlin Sans FB" panose="020E0602020502020306" pitchFamily="34" charset="0"/>
              </a:rPr>
              <a:t>i.e</a:t>
            </a:r>
            <a:r>
              <a:rPr lang="fr-FR" sz="1500" dirty="0">
                <a:latin typeface="Berlin Sans FB" panose="020E0602020502020306" pitchFamily="34" charset="0"/>
              </a:rPr>
              <a:t> scientifique du cerceau). </a:t>
            </a:r>
          </a:p>
          <a:p>
            <a:pPr>
              <a:spcAft>
                <a:spcPts val="600"/>
              </a:spcAft>
            </a:pPr>
            <a:r>
              <a:rPr lang="fr-FR" sz="1500" dirty="0">
                <a:latin typeface="Berlin Sans FB" panose="020E0602020502020306" pitchFamily="34" charset="0"/>
              </a:rPr>
              <a:t>En 2020, elle commence à transmettre sa passion aux enfants comme aux adultes avec </a:t>
            </a:r>
            <a:r>
              <a:rPr lang="fr-FR" sz="1500" i="1" dirty="0" err="1">
                <a:solidFill>
                  <a:srgbClr val="AA0602"/>
                </a:solidFill>
                <a:latin typeface="Berlin Sans FB" panose="020E0602020502020306" pitchFamily="34" charset="0"/>
              </a:rPr>
              <a:t>Get</a:t>
            </a:r>
            <a:r>
              <a:rPr lang="fr-FR" sz="1500" i="1" dirty="0">
                <a:solidFill>
                  <a:srgbClr val="AA0602"/>
                </a:solidFill>
                <a:latin typeface="Berlin Sans FB" panose="020E0602020502020306" pitchFamily="34" charset="0"/>
              </a:rPr>
              <a:t> </a:t>
            </a:r>
            <a:r>
              <a:rPr lang="fr-FR" sz="1500" i="1" dirty="0" err="1">
                <a:solidFill>
                  <a:srgbClr val="AA0602"/>
                </a:solidFill>
                <a:latin typeface="Berlin Sans FB" panose="020E0602020502020306" pitchFamily="34" charset="0"/>
              </a:rPr>
              <a:t>Hoopy</a:t>
            </a:r>
            <a:r>
              <a:rPr lang="fr-FR" sz="1500" i="1" dirty="0">
                <a:solidFill>
                  <a:srgbClr val="AA0602"/>
                </a:solidFill>
                <a:latin typeface="Berlin Sans FB" panose="020E0602020502020306" pitchFamily="34" charset="0"/>
              </a:rPr>
              <a:t>!</a:t>
            </a:r>
            <a:r>
              <a:rPr lang="fr-FR" sz="1500" dirty="0">
                <a:latin typeface="Berlin Sans FB" panose="020E0602020502020306" pitchFamily="34" charset="0"/>
              </a:rPr>
              <a:t> et, à allier art et militantisme en se produisant dans la rue lors de manifestations diverses </a:t>
            </a:r>
            <a:r>
              <a:rPr lang="fr-FR" sz="1500" i="1" dirty="0">
                <a:solidFill>
                  <a:srgbClr val="AA0602"/>
                </a:solidFill>
                <a:latin typeface="Berlin Sans FB" panose="020E0602020502020306" pitchFamily="34" charset="0"/>
              </a:rPr>
              <a:t>#</a:t>
            </a:r>
            <a:r>
              <a:rPr lang="fr-FR" sz="1500" i="1" dirty="0">
                <a:solidFill>
                  <a:srgbClr val="AA0602"/>
                </a:solidFill>
                <a:latin typeface="Berlin Sans FB" panose="020E0602020502020306" pitchFamily="34" charset="0"/>
                <a:hlinkClick r:id="rId2">
                  <a:extLst>
                    <a:ext uri="{A12FA001-AC4F-418D-AE19-62706E023703}">
                      <ahyp:hlinkClr xmlns:ahyp="http://schemas.microsoft.com/office/drawing/2018/hyperlinkcolor" val="tx"/>
                    </a:ext>
                  </a:extLst>
                </a:hlinkClick>
              </a:rPr>
              <a:t>hoopactivist</a:t>
            </a:r>
            <a:r>
              <a:rPr lang="fr-FR" sz="1500" dirty="0">
                <a:latin typeface="Berlin Sans FB" panose="020E0602020502020306" pitchFamily="34" charset="0"/>
              </a:rPr>
              <a:t>.  En 2021, elle présente au public sa première création STORM, visant à alerter sur l’urgence d’une action climatique.</a:t>
            </a:r>
          </a:p>
          <a:p>
            <a:pPr>
              <a:spcAft>
                <a:spcPts val="600"/>
              </a:spcAft>
            </a:pPr>
            <a:r>
              <a:rPr lang="fr-FR" sz="1500" dirty="0">
                <a:latin typeface="Berlin Sans FB" panose="020E0602020502020306" pitchFamily="34" charset="0"/>
              </a:rPr>
              <a:t>Utilisant la danse comme moyen d’expression politique, elle choisit de s’auto-produire dans des créations originales engagées. Elle collabore aussi avec d’autres artistes (musique, danse, photo, théâtre) et continue à enseigner.</a:t>
            </a:r>
          </a:p>
          <a:p>
            <a:pPr>
              <a:spcAft>
                <a:spcPts val="600"/>
              </a:spcAft>
            </a:pPr>
            <a:r>
              <a:rPr lang="fr-FR" sz="1500" dirty="0">
                <a:latin typeface="Berlin Sans FB" panose="020E0602020502020306" pitchFamily="34" charset="0"/>
              </a:rPr>
              <a:t>Fin 2023, elle fonde FLOWRORITY, collectif visant à promouvoir le spectacle vivant en milieu rural mais aussi la représentation de la diversité dans ce milieu et la désélitisation de l’art pour un accès aux pratiques artistiques à toustes.</a:t>
            </a:r>
            <a:endParaRPr lang="fr-FR" sz="1400" dirty="0">
              <a:latin typeface="Berlin Sans FB" panose="020E0602020502020306" pitchFamily="34" charset="0"/>
            </a:endParaRPr>
          </a:p>
        </p:txBody>
      </p:sp>
      <p:sp>
        <p:nvSpPr>
          <p:cNvPr id="15" name="TextBox 14">
            <a:extLst>
              <a:ext uri="{FF2B5EF4-FFF2-40B4-BE49-F238E27FC236}">
                <a16:creationId xmlns:a16="http://schemas.microsoft.com/office/drawing/2014/main" id="{3394A8F8-159A-4EBA-848C-621E3DD47561}"/>
              </a:ext>
            </a:extLst>
          </p:cNvPr>
          <p:cNvSpPr txBox="1"/>
          <p:nvPr/>
        </p:nvSpPr>
        <p:spPr>
          <a:xfrm>
            <a:off x="105937" y="9690556"/>
            <a:ext cx="6670097" cy="215444"/>
          </a:xfrm>
          <a:prstGeom prst="rect">
            <a:avLst/>
          </a:prstGeom>
          <a:noFill/>
        </p:spPr>
        <p:txBody>
          <a:bodyPr wrap="square" rtlCol="0">
            <a:spAutoFit/>
          </a:bodyPr>
          <a:lstStyle/>
          <a:p>
            <a:r>
              <a:rPr lang="fr-FR" sz="800" dirty="0"/>
              <a:t>  Crédits photos (lignes de gauche à droite): Mickaël </a:t>
            </a:r>
            <a:r>
              <a:rPr lang="fr-FR" sz="800" dirty="0" err="1"/>
              <a:t>Passerau</a:t>
            </a:r>
            <a:r>
              <a:rPr lang="fr-FR" sz="800" dirty="0"/>
              <a:t>, 2024; Axel Wetter, 2022, Mélanie </a:t>
            </a:r>
            <a:r>
              <a:rPr lang="fr-FR" sz="800" dirty="0" err="1"/>
              <a:t>Kawovski</a:t>
            </a:r>
            <a:r>
              <a:rPr lang="fr-FR" sz="800" dirty="0"/>
              <a:t>, 2023, Sandra </a:t>
            </a:r>
            <a:r>
              <a:rPr lang="fr-FR" sz="800" dirty="0" err="1"/>
              <a:t>Doneck</a:t>
            </a:r>
            <a:r>
              <a:rPr lang="fr-FR" sz="800" dirty="0"/>
              <a:t>, 2021</a:t>
            </a:r>
            <a:endParaRPr lang="en-US" sz="800" dirty="0"/>
          </a:p>
        </p:txBody>
      </p:sp>
      <p:grpSp>
        <p:nvGrpSpPr>
          <p:cNvPr id="5" name="Group 4">
            <a:extLst>
              <a:ext uri="{FF2B5EF4-FFF2-40B4-BE49-F238E27FC236}">
                <a16:creationId xmlns:a16="http://schemas.microsoft.com/office/drawing/2014/main" id="{9D777206-8073-4591-93C3-2484E7CB7D69}"/>
              </a:ext>
            </a:extLst>
          </p:cNvPr>
          <p:cNvGrpSpPr/>
          <p:nvPr/>
        </p:nvGrpSpPr>
        <p:grpSpPr>
          <a:xfrm>
            <a:off x="5578" y="4623915"/>
            <a:ext cx="6774365" cy="5021347"/>
            <a:chOff x="5578" y="4579311"/>
            <a:chExt cx="6774365" cy="5021347"/>
          </a:xfrm>
        </p:grpSpPr>
        <p:sp>
          <p:nvSpPr>
            <p:cNvPr id="3" name="TextBox 2">
              <a:extLst>
                <a:ext uri="{FF2B5EF4-FFF2-40B4-BE49-F238E27FC236}">
                  <a16:creationId xmlns:a16="http://schemas.microsoft.com/office/drawing/2014/main" id="{FE0A1FBD-49E6-4871-8C8E-90CD026C94DC}"/>
                </a:ext>
              </a:extLst>
            </p:cNvPr>
            <p:cNvSpPr txBox="1"/>
            <p:nvPr/>
          </p:nvSpPr>
          <p:spPr>
            <a:xfrm>
              <a:off x="4337825" y="4579311"/>
              <a:ext cx="2442118" cy="5021347"/>
            </a:xfrm>
            <a:prstGeom prst="rect">
              <a:avLst/>
            </a:prstGeom>
            <a:solidFill>
              <a:schemeClr val="tx1"/>
            </a:solidFill>
          </p:spPr>
          <p:txBody>
            <a:bodyPr wrap="square" rtlCol="0">
              <a:noAutofit/>
            </a:bodyPr>
            <a:lstStyle/>
            <a:p>
              <a:r>
                <a:rPr lang="fr-FR" dirty="0">
                  <a:solidFill>
                    <a:schemeClr val="bg1"/>
                  </a:solidFill>
                  <a:latin typeface="Berlin Sans FB Demi" panose="020E0802020502020306" pitchFamily="34" charset="0"/>
                </a:rPr>
                <a:t>En bref</a:t>
              </a:r>
            </a:p>
            <a:p>
              <a:endParaRPr lang="fr-FR" dirty="0">
                <a:solidFill>
                  <a:schemeClr val="bg1"/>
                </a:solidFill>
                <a:latin typeface="Berlin Sans FB" panose="020E0602020502020306" pitchFamily="34" charset="0"/>
              </a:endParaRPr>
            </a:p>
            <a:p>
              <a:pPr>
                <a:spcAft>
                  <a:spcPts val="1200"/>
                </a:spcAft>
              </a:pPr>
              <a:r>
                <a:rPr lang="fr-FR" sz="1500" dirty="0">
                  <a:solidFill>
                    <a:schemeClr val="bg1"/>
                  </a:solidFill>
                  <a:latin typeface="Berlin Sans FB" panose="020E0602020502020306" pitchFamily="34" charset="0"/>
                </a:rPr>
                <a:t>Artiste autodidacte engagée et PhD.</a:t>
              </a:r>
            </a:p>
            <a:p>
              <a:pPr>
                <a:spcAft>
                  <a:spcPts val="1200"/>
                </a:spcAft>
              </a:pPr>
              <a:r>
                <a:rPr lang="fr-FR" sz="1500" dirty="0">
                  <a:solidFill>
                    <a:schemeClr val="bg1"/>
                  </a:solidFill>
                  <a:latin typeface="Berlin Sans FB" panose="020E0602020502020306" pitchFamily="34" charset="0"/>
                </a:rPr>
                <a:t>Manipulation de cerceaux et autres agrès (UV, LED, feu).</a:t>
              </a:r>
            </a:p>
            <a:p>
              <a:pPr>
                <a:spcAft>
                  <a:spcPts val="1200"/>
                </a:spcAft>
              </a:pPr>
              <a:r>
                <a:rPr lang="fr-FR" sz="1500" dirty="0">
                  <a:solidFill>
                    <a:schemeClr val="bg1"/>
                  </a:solidFill>
                  <a:latin typeface="Berlin Sans FB" panose="020E0602020502020306" pitchFamily="34" charset="0"/>
                </a:rPr>
                <a:t>10+ actes autoproduits.</a:t>
              </a:r>
            </a:p>
            <a:p>
              <a:pPr>
                <a:spcAft>
                  <a:spcPts val="1200"/>
                </a:spcAft>
              </a:pPr>
              <a:r>
                <a:rPr lang="fr-FR" sz="1500" dirty="0">
                  <a:solidFill>
                    <a:schemeClr val="bg1"/>
                  </a:solidFill>
                  <a:latin typeface="Berlin Sans FB" panose="020E0602020502020306" pitchFamily="34" charset="0"/>
                </a:rPr>
                <a:t>Sponsorisée par </a:t>
              </a:r>
              <a:r>
                <a:rPr lang="fr-FR" sz="1500" dirty="0" err="1">
                  <a:solidFill>
                    <a:schemeClr val="bg1"/>
                  </a:solidFill>
                  <a:latin typeface="Berlin Sans FB" panose="020E0602020502020306" pitchFamily="34" charset="0"/>
                </a:rPr>
                <a:t>Hooplanet</a:t>
              </a:r>
              <a:r>
                <a:rPr lang="fr-FR" sz="1500" dirty="0">
                  <a:solidFill>
                    <a:schemeClr val="bg1"/>
                  </a:solidFill>
                  <a:latin typeface="Berlin Sans FB" panose="020E0602020502020306" pitchFamily="34" charset="0"/>
                </a:rPr>
                <a:t> Certifiée par </a:t>
              </a:r>
              <a:r>
                <a:rPr lang="fr-FR" sz="1500" dirty="0" err="1">
                  <a:solidFill>
                    <a:schemeClr val="bg1"/>
                  </a:solidFill>
                  <a:latin typeface="Berlin Sans FB" panose="020E0602020502020306" pitchFamily="34" charset="0"/>
                </a:rPr>
                <a:t>Hooping</a:t>
              </a:r>
              <a:r>
                <a:rPr lang="fr-FR" sz="1500" dirty="0">
                  <a:solidFill>
                    <a:schemeClr val="bg1"/>
                  </a:solidFill>
                  <a:latin typeface="Berlin Sans FB" panose="020E0602020502020306" pitchFamily="34" charset="0"/>
                </a:rPr>
                <a:t> Mad</a:t>
              </a:r>
            </a:p>
            <a:p>
              <a:pPr>
                <a:spcAft>
                  <a:spcPts val="1200"/>
                </a:spcAft>
              </a:pPr>
              <a:r>
                <a:rPr lang="fr-FR" sz="1500" dirty="0">
                  <a:solidFill>
                    <a:schemeClr val="bg1"/>
                  </a:solidFill>
                  <a:latin typeface="Berlin Sans FB" panose="020E0602020502020306" pitchFamily="34" charset="0"/>
                </a:rPr>
                <a:t>Fondatrice de </a:t>
              </a:r>
              <a:r>
                <a:rPr lang="fr-FR" sz="1500" dirty="0" err="1">
                  <a:solidFill>
                    <a:schemeClr val="bg1"/>
                  </a:solidFill>
                  <a:latin typeface="Berlin Sans FB" panose="020E0602020502020306" pitchFamily="34" charset="0"/>
                </a:rPr>
                <a:t>Flowrority</a:t>
              </a:r>
              <a:r>
                <a:rPr lang="fr-FR" sz="1500" dirty="0">
                  <a:solidFill>
                    <a:schemeClr val="bg1"/>
                  </a:solidFill>
                  <a:latin typeface="Berlin Sans FB" panose="020E0602020502020306" pitchFamily="34" charset="0"/>
                </a:rPr>
                <a:t> et </a:t>
              </a:r>
              <a:r>
                <a:rPr lang="fr-FR" sz="1500" dirty="0" err="1">
                  <a:solidFill>
                    <a:schemeClr val="bg1"/>
                  </a:solidFill>
                  <a:latin typeface="Berlin Sans FB" panose="020E0602020502020306" pitchFamily="34" charset="0"/>
                </a:rPr>
                <a:t>Get</a:t>
              </a:r>
              <a:r>
                <a:rPr lang="fr-FR" sz="1500" dirty="0">
                  <a:solidFill>
                    <a:schemeClr val="bg1"/>
                  </a:solidFill>
                  <a:latin typeface="Berlin Sans FB" panose="020E0602020502020306" pitchFamily="34" charset="0"/>
                </a:rPr>
                <a:t> </a:t>
              </a:r>
              <a:r>
                <a:rPr lang="fr-FR" sz="1500" dirty="0" err="1">
                  <a:solidFill>
                    <a:schemeClr val="bg1"/>
                  </a:solidFill>
                  <a:latin typeface="Berlin Sans FB" panose="020E0602020502020306" pitchFamily="34" charset="0"/>
                </a:rPr>
                <a:t>Hoopy</a:t>
              </a:r>
              <a:r>
                <a:rPr lang="fr-FR" sz="1500" dirty="0">
                  <a:solidFill>
                    <a:schemeClr val="bg1"/>
                  </a:solidFill>
                  <a:latin typeface="Berlin Sans FB" panose="020E0602020502020306" pitchFamily="34" charset="0"/>
                </a:rPr>
                <a:t>.</a:t>
              </a:r>
            </a:p>
            <a:p>
              <a:pPr>
                <a:spcAft>
                  <a:spcPts val="1200"/>
                </a:spcAft>
              </a:pPr>
              <a:r>
                <a:rPr lang="fr-FR" sz="1500" dirty="0">
                  <a:solidFill>
                    <a:schemeClr val="bg1"/>
                  </a:solidFill>
                  <a:latin typeface="Berlin Sans FB" panose="020E0602020502020306" pitchFamily="34" charset="0"/>
                </a:rPr>
                <a:t>Collaborations diverses avec musiciens (scène, vidéoclips), photographes, DJs, etc.</a:t>
              </a:r>
            </a:p>
            <a:p>
              <a:pPr>
                <a:spcAft>
                  <a:spcPts val="1200"/>
                </a:spcAft>
              </a:pPr>
              <a:r>
                <a:rPr lang="fr-FR" sz="1500" dirty="0">
                  <a:solidFill>
                    <a:schemeClr val="bg1"/>
                  </a:solidFill>
                  <a:latin typeface="Berlin Sans FB" panose="020E0602020502020306" pitchFamily="34" charset="0"/>
                </a:rPr>
                <a:t>Compétences de montage vidéos et gestion des réseaux sociaux.</a:t>
              </a:r>
            </a:p>
          </p:txBody>
        </p:sp>
        <p:grpSp>
          <p:nvGrpSpPr>
            <p:cNvPr id="4" name="Group 3">
              <a:extLst>
                <a:ext uri="{FF2B5EF4-FFF2-40B4-BE49-F238E27FC236}">
                  <a16:creationId xmlns:a16="http://schemas.microsoft.com/office/drawing/2014/main" id="{77138060-602E-4B1C-AD2F-35F859CCE026}"/>
                </a:ext>
              </a:extLst>
            </p:cNvPr>
            <p:cNvGrpSpPr/>
            <p:nvPr/>
          </p:nvGrpSpPr>
          <p:grpSpPr>
            <a:xfrm>
              <a:off x="5578" y="4607010"/>
              <a:ext cx="4184431" cy="4993399"/>
              <a:chOff x="5578" y="4607010"/>
              <a:chExt cx="4184431" cy="4993399"/>
            </a:xfrm>
          </p:grpSpPr>
          <p:pic>
            <p:nvPicPr>
              <p:cNvPr id="21" name="Picture 20">
                <a:extLst>
                  <a:ext uri="{FF2B5EF4-FFF2-40B4-BE49-F238E27FC236}">
                    <a16:creationId xmlns:a16="http://schemas.microsoft.com/office/drawing/2014/main" id="{E2691C49-7B84-4D48-8F2D-34C3CA67A044}"/>
                  </a:ext>
                </a:extLst>
              </p:cNvPr>
              <p:cNvPicPr>
                <a:picLocks noChangeAspect="1"/>
              </p:cNvPicPr>
              <p:nvPr/>
            </p:nvPicPr>
            <p:blipFill rotWithShape="1">
              <a:blip r:embed="rId3">
                <a:extLst>
                  <a:ext uri="{28A0092B-C50C-407E-A947-70E740481C1C}">
                    <a14:useLocalDpi xmlns:a14="http://schemas.microsoft.com/office/drawing/2010/main" val="0"/>
                  </a:ext>
                </a:extLst>
              </a:blip>
              <a:srcRect l="153" t="16252" r="791" b="14958"/>
              <a:stretch/>
            </p:blipFill>
            <p:spPr>
              <a:xfrm>
                <a:off x="2052312" y="7218559"/>
                <a:ext cx="2137697" cy="2380624"/>
              </a:xfrm>
              <a:prstGeom prst="rect">
                <a:avLst/>
              </a:prstGeom>
            </p:spPr>
          </p:pic>
          <p:grpSp>
            <p:nvGrpSpPr>
              <p:cNvPr id="28" name="Group 27">
                <a:extLst>
                  <a:ext uri="{FF2B5EF4-FFF2-40B4-BE49-F238E27FC236}">
                    <a16:creationId xmlns:a16="http://schemas.microsoft.com/office/drawing/2014/main" id="{AE439332-9E00-422D-9F21-E6392AA9815D}"/>
                  </a:ext>
                </a:extLst>
              </p:cNvPr>
              <p:cNvGrpSpPr/>
              <p:nvPr/>
            </p:nvGrpSpPr>
            <p:grpSpPr>
              <a:xfrm>
                <a:off x="5578" y="4608237"/>
                <a:ext cx="2060483" cy="4992172"/>
                <a:chOff x="330025" y="4654713"/>
                <a:chExt cx="2106580" cy="4775961"/>
              </a:xfrm>
            </p:grpSpPr>
            <p:pic>
              <p:nvPicPr>
                <p:cNvPr id="25" name="Picture 24">
                  <a:extLst>
                    <a:ext uri="{FF2B5EF4-FFF2-40B4-BE49-F238E27FC236}">
                      <a16:creationId xmlns:a16="http://schemas.microsoft.com/office/drawing/2014/main" id="{139DF1E0-BF80-48D0-982A-F30A1D09BF62}"/>
                    </a:ext>
                  </a:extLst>
                </p:cNvPr>
                <p:cNvPicPr>
                  <a:picLocks noChangeAspect="1"/>
                </p:cNvPicPr>
                <p:nvPr/>
              </p:nvPicPr>
              <p:blipFill rotWithShape="1">
                <a:blip r:embed="rId4">
                  <a:extLst>
                    <a:ext uri="{28A0092B-C50C-407E-A947-70E740481C1C}">
                      <a14:useLocalDpi xmlns:a14="http://schemas.microsoft.com/office/drawing/2010/main" val="0"/>
                    </a:ext>
                  </a:extLst>
                </a:blip>
                <a:srcRect l="-3555" t="321" r="17058" b="6870"/>
                <a:stretch/>
              </p:blipFill>
              <p:spPr>
                <a:xfrm>
                  <a:off x="330025" y="6416941"/>
                  <a:ext cx="2106580" cy="3013733"/>
                </a:xfrm>
                <a:prstGeom prst="rect">
                  <a:avLst/>
                </a:prstGeom>
              </p:spPr>
            </p:pic>
            <p:pic>
              <p:nvPicPr>
                <p:cNvPr id="11" name="Picture 10">
                  <a:extLst>
                    <a:ext uri="{FF2B5EF4-FFF2-40B4-BE49-F238E27FC236}">
                      <a16:creationId xmlns:a16="http://schemas.microsoft.com/office/drawing/2014/main" id="{77584BA9-CDF9-4438-9B88-0A1715356F0E}"/>
                    </a:ext>
                  </a:extLst>
                </p:cNvPr>
                <p:cNvPicPr>
                  <a:picLocks noChangeAspect="1"/>
                </p:cNvPicPr>
                <p:nvPr/>
              </p:nvPicPr>
              <p:blipFill rotWithShape="1">
                <a:blip r:embed="rId5">
                  <a:extLst>
                    <a:ext uri="{28A0092B-C50C-407E-A947-70E740481C1C}">
                      <a14:useLocalDpi xmlns:a14="http://schemas.microsoft.com/office/drawing/2010/main" val="0"/>
                    </a:ext>
                  </a:extLst>
                </a:blip>
                <a:srcRect l="4337" r="1683"/>
                <a:stretch/>
              </p:blipFill>
              <p:spPr>
                <a:xfrm>
                  <a:off x="416608" y="4654713"/>
                  <a:ext cx="2019997" cy="2149364"/>
                </a:xfrm>
                <a:prstGeom prst="rect">
                  <a:avLst/>
                </a:prstGeom>
              </p:spPr>
            </p:pic>
          </p:grpSp>
          <p:pic>
            <p:nvPicPr>
              <p:cNvPr id="33" name="Picture 32">
                <a:extLst>
                  <a:ext uri="{FF2B5EF4-FFF2-40B4-BE49-F238E27FC236}">
                    <a16:creationId xmlns:a16="http://schemas.microsoft.com/office/drawing/2014/main" id="{EEF25C45-75B7-4A2F-88CF-E14A55FAC16A}"/>
                  </a:ext>
                </a:extLst>
              </p:cNvPr>
              <p:cNvPicPr>
                <a:picLocks noChangeAspect="1"/>
              </p:cNvPicPr>
              <p:nvPr/>
            </p:nvPicPr>
            <p:blipFill rotWithShape="1">
              <a:blip r:embed="rId6">
                <a:extLst>
                  <a:ext uri="{28A0092B-C50C-407E-A947-70E740481C1C}">
                    <a14:useLocalDpi xmlns:a14="http://schemas.microsoft.com/office/drawing/2010/main" val="0"/>
                  </a:ext>
                </a:extLst>
              </a:blip>
              <a:srcRect l="16596" t="9344" r="58563" b="37232"/>
              <a:stretch/>
            </p:blipFill>
            <p:spPr>
              <a:xfrm>
                <a:off x="2052312" y="4607010"/>
                <a:ext cx="2137697" cy="3065029"/>
              </a:xfrm>
              <a:prstGeom prst="rect">
                <a:avLst/>
              </a:prstGeom>
            </p:spPr>
          </p:pic>
        </p:grpSp>
      </p:grpSp>
    </p:spTree>
    <p:extLst>
      <p:ext uri="{BB962C8B-B14F-4D97-AF65-F5344CB8AC3E}">
        <p14:creationId xmlns:p14="http://schemas.microsoft.com/office/powerpoint/2010/main" val="2946503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C26092C-50D5-48A1-BCF5-0F3E69B30831}"/>
              </a:ext>
            </a:extLst>
          </p:cNvPr>
          <p:cNvGrpSpPr/>
          <p:nvPr/>
        </p:nvGrpSpPr>
        <p:grpSpPr>
          <a:xfrm>
            <a:off x="0" y="22301"/>
            <a:ext cx="6858001" cy="5639149"/>
            <a:chOff x="286975" y="4953000"/>
            <a:chExt cx="5881220" cy="4659681"/>
          </a:xfrm>
        </p:grpSpPr>
        <p:pic>
          <p:nvPicPr>
            <p:cNvPr id="6" name="Picture 5">
              <a:extLst>
                <a:ext uri="{FF2B5EF4-FFF2-40B4-BE49-F238E27FC236}">
                  <a16:creationId xmlns:a16="http://schemas.microsoft.com/office/drawing/2014/main" id="{0F816121-20A8-4E0B-B358-6DFCE403B035}"/>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Effect>
                        <a14:brightnessContrast contrast="40000"/>
                      </a14:imgEffect>
                    </a14:imgLayer>
                  </a14:imgProps>
                </a:ext>
                <a:ext uri="{28A0092B-C50C-407E-A947-70E740481C1C}">
                  <a14:useLocalDpi xmlns:a14="http://schemas.microsoft.com/office/drawing/2010/main" val="0"/>
                </a:ext>
              </a:extLst>
            </a:blip>
            <a:srcRect l="29298" r="28564"/>
            <a:stretch/>
          </p:blipFill>
          <p:spPr>
            <a:xfrm>
              <a:off x="4765793" y="5100438"/>
              <a:ext cx="1250502" cy="3708091"/>
            </a:xfrm>
            <a:prstGeom prst="rect">
              <a:avLst/>
            </a:prstGeom>
          </p:spPr>
        </p:pic>
        <p:grpSp>
          <p:nvGrpSpPr>
            <p:cNvPr id="13" name="Group 12">
              <a:extLst>
                <a:ext uri="{FF2B5EF4-FFF2-40B4-BE49-F238E27FC236}">
                  <a16:creationId xmlns:a16="http://schemas.microsoft.com/office/drawing/2014/main" id="{767DE10C-AE92-4415-99D1-AE4A9120D02F}"/>
                </a:ext>
              </a:extLst>
            </p:cNvPr>
            <p:cNvGrpSpPr/>
            <p:nvPr/>
          </p:nvGrpSpPr>
          <p:grpSpPr>
            <a:xfrm>
              <a:off x="286975" y="4953000"/>
              <a:ext cx="5881220" cy="4659681"/>
              <a:chOff x="206926" y="4810751"/>
              <a:chExt cx="5881220" cy="4659681"/>
            </a:xfrm>
          </p:grpSpPr>
          <p:pic>
            <p:nvPicPr>
              <p:cNvPr id="7" name="Picture 6">
                <a:extLst>
                  <a:ext uri="{FF2B5EF4-FFF2-40B4-BE49-F238E27FC236}">
                    <a16:creationId xmlns:a16="http://schemas.microsoft.com/office/drawing/2014/main" id="{1D7CE55B-9659-45FD-B14C-1FE55B9DBEB2}"/>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9715"/>
                        </a14:imgEffect>
                        <a14:imgEffect>
                          <a14:brightnessContrast bright="20000" contrast="20000"/>
                        </a14:imgEffect>
                      </a14:imgLayer>
                    </a14:imgProps>
                  </a:ext>
                  <a:ext uri="{28A0092B-C50C-407E-A947-70E740481C1C}">
                    <a14:useLocalDpi xmlns:a14="http://schemas.microsoft.com/office/drawing/2010/main" val="0"/>
                  </a:ext>
                </a:extLst>
              </a:blip>
              <a:srcRect t="21169"/>
              <a:stretch/>
            </p:blipFill>
            <p:spPr>
              <a:xfrm>
                <a:off x="818192" y="4810751"/>
                <a:ext cx="3390110" cy="2555488"/>
              </a:xfrm>
              <a:prstGeom prst="rect">
                <a:avLst/>
              </a:prstGeom>
            </p:spPr>
          </p:pic>
          <p:pic>
            <p:nvPicPr>
              <p:cNvPr id="11" name="Picture 10">
                <a:extLst>
                  <a:ext uri="{FF2B5EF4-FFF2-40B4-BE49-F238E27FC236}">
                    <a16:creationId xmlns:a16="http://schemas.microsoft.com/office/drawing/2014/main" id="{ACE5FAD0-A6B1-4534-82CB-13E6D2A7743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1" r="18058"/>
              <a:stretch/>
            </p:blipFill>
            <p:spPr>
              <a:xfrm>
                <a:off x="2344070" y="7243342"/>
                <a:ext cx="3744076" cy="2076902"/>
              </a:xfrm>
              <a:prstGeom prst="rect">
                <a:avLst/>
              </a:prstGeom>
            </p:spPr>
          </p:pic>
          <p:pic>
            <p:nvPicPr>
              <p:cNvPr id="8" name="Picture 7">
                <a:extLst>
                  <a:ext uri="{FF2B5EF4-FFF2-40B4-BE49-F238E27FC236}">
                    <a16:creationId xmlns:a16="http://schemas.microsoft.com/office/drawing/2014/main" id="{B0A2766C-ABE8-43E7-B6C9-86E0B43DA3FE}"/>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0000" contrast="20000"/>
                        </a14:imgEffect>
                      </a14:imgLayer>
                    </a14:imgProps>
                  </a:ext>
                  <a:ext uri="{28A0092B-C50C-407E-A947-70E740481C1C}">
                    <a14:useLocalDpi xmlns:a14="http://schemas.microsoft.com/office/drawing/2010/main" val="0"/>
                  </a:ext>
                </a:extLst>
              </a:blip>
              <a:srcRect l="15533" t="25561" r="22384" b="-7777"/>
              <a:stretch/>
            </p:blipFill>
            <p:spPr>
              <a:xfrm>
                <a:off x="206926" y="6567212"/>
                <a:ext cx="2199747" cy="2903220"/>
              </a:xfrm>
              <a:prstGeom prst="rect">
                <a:avLst/>
              </a:prstGeom>
            </p:spPr>
          </p:pic>
        </p:grpSp>
      </p:grpSp>
      <p:sp>
        <p:nvSpPr>
          <p:cNvPr id="15" name="TextBox 14">
            <a:extLst>
              <a:ext uri="{FF2B5EF4-FFF2-40B4-BE49-F238E27FC236}">
                <a16:creationId xmlns:a16="http://schemas.microsoft.com/office/drawing/2014/main" id="{945B9CE9-ACFB-475B-8914-F9EB2F9B8012}"/>
              </a:ext>
            </a:extLst>
          </p:cNvPr>
          <p:cNvSpPr txBox="1"/>
          <p:nvPr/>
        </p:nvSpPr>
        <p:spPr>
          <a:xfrm>
            <a:off x="0" y="9589433"/>
            <a:ext cx="6858000" cy="215444"/>
          </a:xfrm>
          <a:prstGeom prst="rect">
            <a:avLst/>
          </a:prstGeom>
          <a:noFill/>
        </p:spPr>
        <p:txBody>
          <a:bodyPr wrap="square" rtlCol="0">
            <a:spAutoFit/>
          </a:bodyPr>
          <a:lstStyle/>
          <a:p>
            <a:r>
              <a:rPr lang="fr-FR" sz="800" dirty="0"/>
              <a:t>  Crédits photos: Craig Hugues, 2024</a:t>
            </a:r>
            <a:endParaRPr lang="en-US" sz="800" dirty="0"/>
          </a:p>
        </p:txBody>
      </p:sp>
      <p:sp>
        <p:nvSpPr>
          <p:cNvPr id="18" name="TextBox 17">
            <a:extLst>
              <a:ext uri="{FF2B5EF4-FFF2-40B4-BE49-F238E27FC236}">
                <a16:creationId xmlns:a16="http://schemas.microsoft.com/office/drawing/2014/main" id="{1D884C26-061F-443A-983E-02B6E0B0C77C}"/>
              </a:ext>
            </a:extLst>
          </p:cNvPr>
          <p:cNvSpPr txBox="1"/>
          <p:nvPr/>
        </p:nvSpPr>
        <p:spPr>
          <a:xfrm>
            <a:off x="124396" y="5408990"/>
            <a:ext cx="6556477" cy="1292662"/>
          </a:xfrm>
          <a:prstGeom prst="rect">
            <a:avLst/>
          </a:prstGeom>
          <a:solidFill>
            <a:srgbClr val="D10DFB"/>
          </a:solidFill>
        </p:spPr>
        <p:txBody>
          <a:bodyPr wrap="square" rtlCol="0" anchor="ctr">
            <a:noAutofit/>
          </a:bodyPr>
          <a:lstStyle/>
          <a:p>
            <a:pPr algn="ctr"/>
            <a:r>
              <a:rPr lang="fr-FR" sz="4000" dirty="0" err="1">
                <a:latin typeface="Berlin Sans FB Demi" panose="020E0802020502020306" pitchFamily="34" charset="0"/>
              </a:rPr>
              <a:t>Encorps</a:t>
            </a:r>
            <a:r>
              <a:rPr lang="fr-FR" sz="4000" dirty="0">
                <a:latin typeface="Berlin Sans FB Demi" panose="020E0802020502020306" pitchFamily="34" charset="0"/>
              </a:rPr>
              <a:t> libres</a:t>
            </a:r>
          </a:p>
        </p:txBody>
      </p:sp>
      <p:grpSp>
        <p:nvGrpSpPr>
          <p:cNvPr id="26" name="Group 25">
            <a:extLst>
              <a:ext uri="{FF2B5EF4-FFF2-40B4-BE49-F238E27FC236}">
                <a16:creationId xmlns:a16="http://schemas.microsoft.com/office/drawing/2014/main" id="{C532F4B1-3AD0-44BA-93EE-40AE5EFA9F7A}"/>
              </a:ext>
            </a:extLst>
          </p:cNvPr>
          <p:cNvGrpSpPr/>
          <p:nvPr/>
        </p:nvGrpSpPr>
        <p:grpSpPr>
          <a:xfrm>
            <a:off x="124396" y="6923582"/>
            <a:ext cx="6451964" cy="2606055"/>
            <a:chOff x="124396" y="6923582"/>
            <a:chExt cx="6451964" cy="2606055"/>
          </a:xfrm>
        </p:grpSpPr>
        <p:sp>
          <p:nvSpPr>
            <p:cNvPr id="21" name="TextBox 20">
              <a:extLst>
                <a:ext uri="{FF2B5EF4-FFF2-40B4-BE49-F238E27FC236}">
                  <a16:creationId xmlns:a16="http://schemas.microsoft.com/office/drawing/2014/main" id="{A50A2F76-ACDB-4C1D-B169-A74AFD5D7435}"/>
                </a:ext>
              </a:extLst>
            </p:cNvPr>
            <p:cNvSpPr txBox="1"/>
            <p:nvPr/>
          </p:nvSpPr>
          <p:spPr>
            <a:xfrm>
              <a:off x="124396" y="6923582"/>
              <a:ext cx="3255937" cy="2606055"/>
            </a:xfrm>
            <a:prstGeom prst="rect">
              <a:avLst/>
            </a:prstGeom>
            <a:solidFill>
              <a:schemeClr val="tx1"/>
            </a:solidFill>
          </p:spPr>
          <p:txBody>
            <a:bodyPr wrap="square" anchor="ctr">
              <a:noAutofit/>
            </a:bodyPr>
            <a:lstStyle/>
            <a:p>
              <a:pPr>
                <a:spcAft>
                  <a:spcPts val="1800"/>
                </a:spcAft>
              </a:pPr>
              <a:r>
                <a:rPr lang="fr-FR" sz="1500" dirty="0">
                  <a:solidFill>
                    <a:schemeClr val="bg1"/>
                  </a:solidFill>
                  <a:latin typeface="Berlin Sans FB" panose="020E0602020502020306" pitchFamily="34" charset="0"/>
                </a:rPr>
                <a:t>Produit par </a:t>
              </a:r>
              <a:r>
                <a:rPr lang="fr-FR" sz="1500" dirty="0">
                  <a:solidFill>
                    <a:schemeClr val="bg1"/>
                  </a:solidFill>
                  <a:latin typeface="Berlin Sans FB Demi" panose="020E0802020502020306" pitchFamily="34" charset="0"/>
                </a:rPr>
                <a:t>FLOWRORITY</a:t>
              </a:r>
            </a:p>
            <a:p>
              <a:pPr>
                <a:spcAft>
                  <a:spcPts val="1800"/>
                </a:spcAft>
              </a:pPr>
              <a:r>
                <a:rPr lang="fr-FR" sz="1500" dirty="0">
                  <a:solidFill>
                    <a:schemeClr val="bg1"/>
                  </a:solidFill>
                  <a:latin typeface="Berlin Sans FB" panose="020E0602020502020306" pitchFamily="34" charset="0"/>
                </a:rPr>
                <a:t>Créé, mis en scène et chorégraphié </a:t>
              </a:r>
              <a:br>
                <a:rPr lang="fr-FR" sz="1500" dirty="0">
                  <a:solidFill>
                    <a:schemeClr val="bg1"/>
                  </a:solidFill>
                  <a:latin typeface="Berlin Sans FB" panose="020E0602020502020306" pitchFamily="34" charset="0"/>
                </a:rPr>
              </a:br>
              <a:r>
                <a:rPr lang="fr-FR" sz="1500" dirty="0">
                  <a:solidFill>
                    <a:schemeClr val="bg1"/>
                  </a:solidFill>
                  <a:latin typeface="Berlin Sans FB" panose="020E0602020502020306" pitchFamily="34" charset="0"/>
                </a:rPr>
                <a:t>par Xochitl Cormon</a:t>
              </a:r>
            </a:p>
            <a:p>
              <a:pPr>
                <a:spcAft>
                  <a:spcPts val="600"/>
                </a:spcAft>
              </a:pPr>
              <a:r>
                <a:rPr lang="fr-FR" sz="1500" dirty="0">
                  <a:solidFill>
                    <a:schemeClr val="bg1"/>
                  </a:solidFill>
                  <a:latin typeface="Berlin Sans FB" panose="020E0602020502020306" pitchFamily="34" charset="0"/>
                </a:rPr>
                <a:t>Avec </a:t>
              </a:r>
            </a:p>
            <a:p>
              <a:pPr>
                <a:spcAft>
                  <a:spcPts val="1800"/>
                </a:spcAft>
              </a:pPr>
              <a:r>
                <a:rPr lang="fr-FR" sz="1500" dirty="0">
                  <a:solidFill>
                    <a:schemeClr val="bg1"/>
                  </a:solidFill>
                  <a:latin typeface="Berlin Sans FB" panose="020E0602020502020306" pitchFamily="34" charset="0"/>
                </a:rPr>
                <a:t>Marion </a:t>
              </a:r>
              <a:r>
                <a:rPr lang="fr-FR" sz="1500" dirty="0" err="1">
                  <a:solidFill>
                    <a:schemeClr val="bg1"/>
                  </a:solidFill>
                  <a:latin typeface="Berlin Sans FB" panose="020E0602020502020306" pitchFamily="34" charset="0"/>
                </a:rPr>
                <a:t>Verbeurgt</a:t>
              </a:r>
              <a:r>
                <a:rPr lang="fr-FR" sz="1500" dirty="0">
                  <a:solidFill>
                    <a:schemeClr val="bg1"/>
                  </a:solidFill>
                  <a:latin typeface="Berlin Sans FB" panose="020E0602020502020306" pitchFamily="34" charset="0"/>
                </a:rPr>
                <a:t> (jeu, lecture)</a:t>
              </a:r>
              <a:br>
                <a:rPr lang="fr-FR" sz="1500" dirty="0">
                  <a:solidFill>
                    <a:schemeClr val="bg1"/>
                  </a:solidFill>
                  <a:latin typeface="Berlin Sans FB" panose="020E0602020502020306" pitchFamily="34" charset="0"/>
                </a:rPr>
              </a:br>
              <a:r>
                <a:rPr lang="fr-FR" sz="1500" dirty="0">
                  <a:solidFill>
                    <a:schemeClr val="bg1"/>
                  </a:solidFill>
                  <a:latin typeface="Berlin Sans FB" panose="020E0602020502020306" pitchFamily="34" charset="0"/>
                </a:rPr>
                <a:t>Xochitl Cormon (danse, manipulation)</a:t>
              </a:r>
            </a:p>
            <a:p>
              <a:pPr>
                <a:spcAft>
                  <a:spcPts val="1800"/>
                </a:spcAft>
              </a:pPr>
              <a:r>
                <a:rPr lang="fr-FR" sz="1500" dirty="0">
                  <a:solidFill>
                    <a:schemeClr val="bg1"/>
                  </a:solidFill>
                  <a:latin typeface="Berlin Sans FB" panose="020E0602020502020306" pitchFamily="34" charset="0"/>
                </a:rPr>
                <a:t>et Florian (technique, sécurité)</a:t>
              </a:r>
            </a:p>
          </p:txBody>
        </p:sp>
        <p:grpSp>
          <p:nvGrpSpPr>
            <p:cNvPr id="25" name="Group 24">
              <a:extLst>
                <a:ext uri="{FF2B5EF4-FFF2-40B4-BE49-F238E27FC236}">
                  <a16:creationId xmlns:a16="http://schemas.microsoft.com/office/drawing/2014/main" id="{7400550B-F45F-438F-877D-B95A79C7FCC4}"/>
                </a:ext>
              </a:extLst>
            </p:cNvPr>
            <p:cNvGrpSpPr/>
            <p:nvPr/>
          </p:nvGrpSpPr>
          <p:grpSpPr>
            <a:xfrm>
              <a:off x="3642660" y="7135810"/>
              <a:ext cx="2933700" cy="2231693"/>
              <a:chOff x="3730695" y="7111205"/>
              <a:chExt cx="2933700" cy="2231693"/>
            </a:xfrm>
          </p:grpSpPr>
          <p:sp>
            <p:nvSpPr>
              <p:cNvPr id="23" name="TextBox 22">
                <a:extLst>
                  <a:ext uri="{FF2B5EF4-FFF2-40B4-BE49-F238E27FC236}">
                    <a16:creationId xmlns:a16="http://schemas.microsoft.com/office/drawing/2014/main" id="{E96A2004-AC34-4BB2-90FE-750CA372CB49}"/>
                  </a:ext>
                </a:extLst>
              </p:cNvPr>
              <p:cNvSpPr txBox="1"/>
              <p:nvPr/>
            </p:nvSpPr>
            <p:spPr>
              <a:xfrm>
                <a:off x="3920999" y="7111205"/>
                <a:ext cx="2553093" cy="1107996"/>
              </a:xfrm>
              <a:prstGeom prst="rect">
                <a:avLst/>
              </a:prstGeom>
              <a:noFill/>
              <a:ln>
                <a:noFill/>
              </a:ln>
            </p:spPr>
            <p:txBody>
              <a:bodyPr wrap="square">
                <a:spAutoFit/>
              </a:bodyPr>
              <a:lstStyle/>
              <a:p>
                <a:pPr algn="ctr"/>
                <a:r>
                  <a:rPr lang="fr-FR" b="1" dirty="0">
                    <a:solidFill>
                      <a:srgbClr val="9700FD"/>
                    </a:solidFill>
                    <a:latin typeface="MV Boli" panose="02000500030200090000" pitchFamily="2" charset="0"/>
                    <a:cs typeface="MV Boli" panose="02000500030200090000" pitchFamily="2" charset="0"/>
                  </a:rPr>
                  <a:t>« D’une douceur à couper le souffle » </a:t>
                </a:r>
              </a:p>
              <a:p>
                <a:pPr algn="ctr"/>
                <a:r>
                  <a:rPr lang="fr-FR" sz="1500" dirty="0">
                    <a:solidFill>
                      <a:srgbClr val="9700FD"/>
                    </a:solidFill>
                  </a:rPr>
                  <a:t>̶  Patricia </a:t>
                </a:r>
                <a:r>
                  <a:rPr lang="fr-FR" sz="1500" dirty="0" err="1">
                    <a:solidFill>
                      <a:srgbClr val="9700FD"/>
                    </a:solidFill>
                  </a:rPr>
                  <a:t>Mezzasalma</a:t>
                </a:r>
                <a:r>
                  <a:rPr lang="fr-FR" sz="1500" dirty="0">
                    <a:solidFill>
                      <a:srgbClr val="9700FD"/>
                    </a:solidFill>
                  </a:rPr>
                  <a:t>, plasticienne  </a:t>
                </a:r>
                <a:endParaRPr lang="en-US" sz="1500" dirty="0">
                  <a:solidFill>
                    <a:srgbClr val="9700FD"/>
                  </a:solidFill>
                </a:endParaRPr>
              </a:p>
            </p:txBody>
          </p:sp>
          <p:sp>
            <p:nvSpPr>
              <p:cNvPr id="24" name="TextBox 23">
                <a:extLst>
                  <a:ext uri="{FF2B5EF4-FFF2-40B4-BE49-F238E27FC236}">
                    <a16:creationId xmlns:a16="http://schemas.microsoft.com/office/drawing/2014/main" id="{2AF8E0BA-EDBF-4D9B-AF3F-2932C8BF6593}"/>
                  </a:ext>
                </a:extLst>
              </p:cNvPr>
              <p:cNvSpPr txBox="1"/>
              <p:nvPr/>
            </p:nvSpPr>
            <p:spPr>
              <a:xfrm>
                <a:off x="3730695" y="8465735"/>
                <a:ext cx="2933700" cy="877163"/>
              </a:xfrm>
              <a:prstGeom prst="rect">
                <a:avLst/>
              </a:prstGeom>
              <a:noFill/>
              <a:ln>
                <a:noFill/>
              </a:ln>
            </p:spPr>
            <p:txBody>
              <a:bodyPr wrap="square">
                <a:spAutoFit/>
              </a:bodyPr>
              <a:lstStyle/>
              <a:p>
                <a:pPr algn="ctr"/>
                <a:r>
                  <a:rPr lang="fr-FR" b="1" dirty="0">
                    <a:solidFill>
                      <a:srgbClr val="9700FD"/>
                    </a:solidFill>
                    <a:latin typeface="MV Boli" panose="02000500030200090000" pitchFamily="2" charset="0"/>
                    <a:cs typeface="MV Boli" panose="02000500030200090000" pitchFamily="2" charset="0"/>
                  </a:rPr>
                  <a:t>« Un spectacle émouvant et très touchant » </a:t>
                </a:r>
              </a:p>
              <a:p>
                <a:pPr algn="ctr"/>
                <a:r>
                  <a:rPr lang="fr-FR" sz="1500" dirty="0">
                    <a:solidFill>
                      <a:srgbClr val="9700FD"/>
                    </a:solidFill>
                  </a:rPr>
                  <a:t>̶  Miss </a:t>
                </a:r>
                <a:r>
                  <a:rPr lang="fr-FR" sz="1500" dirty="0" err="1">
                    <a:solidFill>
                      <a:srgbClr val="9700FD"/>
                    </a:solidFill>
                  </a:rPr>
                  <a:t>Taku</a:t>
                </a:r>
                <a:r>
                  <a:rPr lang="fr-FR" sz="1500" dirty="0">
                    <a:solidFill>
                      <a:srgbClr val="9700FD"/>
                    </a:solidFill>
                  </a:rPr>
                  <a:t>, graphiste et tatoueuse </a:t>
                </a:r>
                <a:endParaRPr lang="en-US" sz="1500" dirty="0">
                  <a:solidFill>
                    <a:srgbClr val="9700FD"/>
                  </a:solidFill>
                </a:endParaRPr>
              </a:p>
            </p:txBody>
          </p:sp>
        </p:grpSp>
      </p:grpSp>
    </p:spTree>
    <p:extLst>
      <p:ext uri="{BB962C8B-B14F-4D97-AF65-F5344CB8AC3E}">
        <p14:creationId xmlns:p14="http://schemas.microsoft.com/office/powerpoint/2010/main" val="4053594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A2F8EC-050C-4DFD-8080-3D087807CEFC}"/>
              </a:ext>
            </a:extLst>
          </p:cNvPr>
          <p:cNvSpPr txBox="1"/>
          <p:nvPr/>
        </p:nvSpPr>
        <p:spPr>
          <a:xfrm>
            <a:off x="139429" y="3651728"/>
            <a:ext cx="4277969" cy="6198517"/>
          </a:xfrm>
          <a:prstGeom prst="rect">
            <a:avLst/>
          </a:prstGeom>
          <a:noFill/>
        </p:spPr>
        <p:txBody>
          <a:bodyPr wrap="square" numCol="1" rtlCol="0">
            <a:noAutofit/>
          </a:bodyPr>
          <a:lstStyle/>
          <a:p>
            <a:pPr>
              <a:spcAft>
                <a:spcPts val="1800"/>
              </a:spcAft>
            </a:pPr>
            <a:r>
              <a:rPr lang="fr-FR" dirty="0">
                <a:solidFill>
                  <a:srgbClr val="D10DFB"/>
                </a:solidFill>
                <a:latin typeface="Berlin Sans FB Demi" panose="020E0802020502020306" pitchFamily="34" charset="0"/>
              </a:rPr>
              <a:t>Description</a:t>
            </a:r>
          </a:p>
          <a:p>
            <a:pPr>
              <a:spcAft>
                <a:spcPts val="1200"/>
              </a:spcAft>
            </a:pPr>
            <a:r>
              <a:rPr lang="fr-FR" sz="1500" dirty="0" err="1">
                <a:solidFill>
                  <a:srgbClr val="D10DFB"/>
                </a:solidFill>
                <a:latin typeface="Berlin Sans FB" panose="020E0602020502020306" pitchFamily="34" charset="0"/>
              </a:rPr>
              <a:t>Encorps</a:t>
            </a:r>
            <a:r>
              <a:rPr lang="fr-FR" sz="1500" dirty="0">
                <a:solidFill>
                  <a:srgbClr val="D10DFB"/>
                </a:solidFill>
                <a:latin typeface="Berlin Sans FB" panose="020E0602020502020306" pitchFamily="34" charset="0"/>
              </a:rPr>
              <a:t> libres </a:t>
            </a:r>
            <a:r>
              <a:rPr lang="fr-FR" sz="1500" dirty="0">
                <a:latin typeface="Berlin Sans FB" panose="020E0602020502020306" pitchFamily="34" charset="0"/>
              </a:rPr>
              <a:t>est une pièce visant à </a:t>
            </a:r>
            <a:r>
              <a:rPr lang="fr-FR" sz="1500" dirty="0">
                <a:solidFill>
                  <a:srgbClr val="D10DFB"/>
                </a:solidFill>
                <a:latin typeface="Berlin Sans FB" panose="020E0602020502020306" pitchFamily="34" charset="0"/>
              </a:rPr>
              <a:t>sensibiliser</a:t>
            </a:r>
            <a:r>
              <a:rPr lang="fr-FR" sz="1500" dirty="0">
                <a:latin typeface="Berlin Sans FB" panose="020E0602020502020306" pitchFamily="34" charset="0"/>
              </a:rPr>
              <a:t> le public sur des </a:t>
            </a:r>
            <a:r>
              <a:rPr lang="fr-FR" sz="1500" dirty="0">
                <a:solidFill>
                  <a:srgbClr val="D10DFB"/>
                </a:solidFill>
                <a:latin typeface="Berlin Sans FB" panose="020E0602020502020306" pitchFamily="34" charset="0"/>
              </a:rPr>
              <a:t>thématiques concernant le contrôle du corps des femmes par son appropriation</a:t>
            </a:r>
            <a:r>
              <a:rPr lang="fr-FR" sz="1500" dirty="0">
                <a:latin typeface="Berlin Sans FB" panose="020E0602020502020306" pitchFamily="34" charset="0"/>
              </a:rPr>
              <a:t>. </a:t>
            </a:r>
          </a:p>
          <a:p>
            <a:pPr>
              <a:spcAft>
                <a:spcPts val="1200"/>
              </a:spcAft>
            </a:pPr>
            <a:r>
              <a:rPr lang="fr-FR" sz="1500" dirty="0">
                <a:latin typeface="Berlin Sans FB" panose="020E0602020502020306" pitchFamily="34" charset="0"/>
              </a:rPr>
              <a:t>Le premier volet aborde la thématique des </a:t>
            </a:r>
            <a:r>
              <a:rPr lang="fr-FR" sz="1500" dirty="0">
                <a:solidFill>
                  <a:srgbClr val="D10DFB"/>
                </a:solidFill>
                <a:latin typeface="Berlin Sans FB" panose="020E0602020502020306" pitchFamily="34" charset="0"/>
              </a:rPr>
              <a:t>injonctions au corps féminin </a:t>
            </a:r>
            <a:r>
              <a:rPr lang="fr-FR" sz="1500" dirty="0">
                <a:latin typeface="Berlin Sans FB" panose="020E0602020502020306" pitchFamily="34" charset="0"/>
              </a:rPr>
              <a:t>mais aussi des </a:t>
            </a:r>
            <a:r>
              <a:rPr lang="fr-FR" sz="1500" dirty="0">
                <a:solidFill>
                  <a:srgbClr val="D10DFB"/>
                </a:solidFill>
                <a:latin typeface="Berlin Sans FB" panose="020E0602020502020306" pitchFamily="34" charset="0"/>
              </a:rPr>
              <a:t>liens maternels</a:t>
            </a:r>
            <a:r>
              <a:rPr lang="fr-FR" sz="1500" dirty="0">
                <a:latin typeface="Berlin Sans FB" panose="020E0602020502020306" pitchFamily="34" charset="0"/>
              </a:rPr>
              <a:t>. Le deuxième volet aborde la thématique de </a:t>
            </a:r>
            <a:r>
              <a:rPr lang="fr-FR" sz="1500" dirty="0">
                <a:solidFill>
                  <a:srgbClr val="D10DFB"/>
                </a:solidFill>
                <a:latin typeface="Berlin Sans FB" panose="020E0602020502020306" pitchFamily="34" charset="0"/>
              </a:rPr>
              <a:t>l’objectivation du corps des femmes par la médecine </a:t>
            </a:r>
            <a:r>
              <a:rPr lang="fr-FR" sz="1500" dirty="0">
                <a:latin typeface="Berlin Sans FB" panose="020E0602020502020306" pitchFamily="34" charset="0"/>
              </a:rPr>
              <a:t>à travers les expériences de Charcot (photo en haut de page). Le troisième volet aborde la thématique de</a:t>
            </a:r>
            <a:r>
              <a:rPr lang="fr-FR" sz="1500" dirty="0">
                <a:solidFill>
                  <a:srgbClr val="D10DFB"/>
                </a:solidFill>
                <a:latin typeface="Berlin Sans FB" panose="020E0602020502020306" pitchFamily="34" charset="0"/>
              </a:rPr>
              <a:t> la solitude et des contacts physiques </a:t>
            </a:r>
            <a:r>
              <a:rPr lang="fr-FR" sz="1500" dirty="0">
                <a:latin typeface="Berlin Sans FB" panose="020E0602020502020306" pitchFamily="34" charset="0"/>
              </a:rPr>
              <a:t>ainsi que des </a:t>
            </a:r>
            <a:r>
              <a:rPr lang="fr-FR" sz="1500" dirty="0">
                <a:solidFill>
                  <a:srgbClr val="D10DFB"/>
                </a:solidFill>
                <a:latin typeface="Berlin Sans FB" panose="020E0602020502020306" pitchFamily="34" charset="0"/>
              </a:rPr>
              <a:t>injonctions sexuelles</a:t>
            </a:r>
            <a:r>
              <a:rPr lang="fr-FR" sz="1500" dirty="0">
                <a:latin typeface="Berlin Sans FB" panose="020E0602020502020306" pitchFamily="34" charset="0"/>
              </a:rPr>
              <a:t>. Ces thématiques sont abordées par le choix des œuvres mais aussi de la musique (100% féminin, voir page suivante). Ces sujets de société sont abordés avec douceur et de manière </a:t>
            </a:r>
            <a:r>
              <a:rPr lang="fr-FR" sz="1500" i="1" dirty="0">
                <a:latin typeface="Berlin Sans FB" panose="020E0602020502020306" pitchFamily="34" charset="0"/>
              </a:rPr>
              <a:t>crescendo </a:t>
            </a:r>
            <a:r>
              <a:rPr lang="fr-FR" sz="1500" dirty="0">
                <a:latin typeface="Berlin Sans FB" panose="020E0602020502020306" pitchFamily="34" charset="0"/>
              </a:rPr>
              <a:t>pour finir sur un message d’espoir par la sororité et la réappropriation des femmes de leurs corps.</a:t>
            </a:r>
          </a:p>
          <a:p>
            <a:pPr>
              <a:spcAft>
                <a:spcPts val="1200"/>
              </a:spcAft>
            </a:pPr>
            <a:r>
              <a:rPr lang="fr-FR" sz="1500" dirty="0">
                <a:latin typeface="Berlin Sans FB" panose="020E0602020502020306" pitchFamily="34" charset="0"/>
              </a:rPr>
              <a:t>La pièce alterne la lecture et le jeu avec la danse et la manipulation sur bande sonore mais aussi des moments où tous les médiums sont associés. Les choix de textes, de la bande sonore et de mise en scène ont été faits de manière à être appropriés pour tout type de public. </a:t>
            </a:r>
          </a:p>
          <a:p>
            <a:pPr>
              <a:spcAft>
                <a:spcPts val="1200"/>
              </a:spcAft>
            </a:pPr>
            <a:endParaRPr lang="fr-FR" sz="1500" i="1" dirty="0">
              <a:latin typeface="Berlin Sans FB" panose="020E0602020502020306" pitchFamily="34" charset="0"/>
            </a:endParaRPr>
          </a:p>
        </p:txBody>
      </p:sp>
      <p:pic>
        <p:nvPicPr>
          <p:cNvPr id="24" name="Picture 23">
            <a:extLst>
              <a:ext uri="{FF2B5EF4-FFF2-40B4-BE49-F238E27FC236}">
                <a16:creationId xmlns:a16="http://schemas.microsoft.com/office/drawing/2014/main" id="{330F6EDD-C64F-48D8-BB8A-ABA5EA7B91E0}"/>
              </a:ext>
            </a:extLst>
          </p:cNvPr>
          <p:cNvPicPr>
            <a:picLocks noChangeAspect="1"/>
          </p:cNvPicPr>
          <p:nvPr/>
        </p:nvPicPr>
        <p:blipFill rotWithShape="1">
          <a:blip r:embed="rId2">
            <a:extLst>
              <a:ext uri="{28A0092B-C50C-407E-A947-70E740481C1C}">
                <a14:useLocalDpi xmlns:a14="http://schemas.microsoft.com/office/drawing/2010/main" val="0"/>
              </a:ext>
            </a:extLst>
          </a:blip>
          <a:srcRect l="5134" r="5134" b="34221"/>
          <a:stretch/>
        </p:blipFill>
        <p:spPr>
          <a:xfrm>
            <a:off x="-1" y="201182"/>
            <a:ext cx="6858001" cy="3294432"/>
          </a:xfrm>
          <a:prstGeom prst="rect">
            <a:avLst/>
          </a:prstGeom>
        </p:spPr>
      </p:pic>
      <p:sp>
        <p:nvSpPr>
          <p:cNvPr id="27" name="TextBox 26">
            <a:extLst>
              <a:ext uri="{FF2B5EF4-FFF2-40B4-BE49-F238E27FC236}">
                <a16:creationId xmlns:a16="http://schemas.microsoft.com/office/drawing/2014/main" id="{F2D2FC94-EA4A-4313-B3F9-B6BCB391B69A}"/>
              </a:ext>
            </a:extLst>
          </p:cNvPr>
          <p:cNvSpPr txBox="1"/>
          <p:nvPr/>
        </p:nvSpPr>
        <p:spPr>
          <a:xfrm>
            <a:off x="172218" y="102180"/>
            <a:ext cx="5575609" cy="1323439"/>
          </a:xfrm>
          <a:prstGeom prst="rect">
            <a:avLst/>
          </a:prstGeom>
          <a:noFill/>
        </p:spPr>
        <p:txBody>
          <a:bodyPr wrap="square" rtlCol="0">
            <a:spAutoFit/>
          </a:bodyPr>
          <a:lstStyle/>
          <a:p>
            <a:r>
              <a:rPr lang="fr-FR" sz="4000" dirty="0" err="1">
                <a:solidFill>
                  <a:srgbClr val="D10DFB"/>
                </a:solidFill>
                <a:latin typeface="Berlin Sans FB Demi" panose="020E0802020502020306" pitchFamily="34" charset="0"/>
              </a:rPr>
              <a:t>Encorps</a:t>
            </a:r>
            <a:r>
              <a:rPr lang="fr-FR" sz="4000" dirty="0">
                <a:solidFill>
                  <a:srgbClr val="D10DFB"/>
                </a:solidFill>
                <a:latin typeface="Berlin Sans FB Demi" panose="020E0802020502020306" pitchFamily="34" charset="0"/>
              </a:rPr>
              <a:t> </a:t>
            </a:r>
          </a:p>
          <a:p>
            <a:r>
              <a:rPr lang="fr-FR" sz="4000" dirty="0">
                <a:solidFill>
                  <a:srgbClr val="D10DFB"/>
                </a:solidFill>
                <a:latin typeface="Berlin Sans FB Demi" panose="020E0802020502020306" pitchFamily="34" charset="0"/>
              </a:rPr>
              <a:t>libres</a:t>
            </a:r>
            <a:endParaRPr lang="en-US" sz="4000" dirty="0">
              <a:solidFill>
                <a:srgbClr val="D10DFB"/>
              </a:solidFill>
              <a:latin typeface="Berlin Sans FB Demi" panose="020E0802020502020306" pitchFamily="34" charset="0"/>
            </a:endParaRPr>
          </a:p>
        </p:txBody>
      </p:sp>
      <p:sp>
        <p:nvSpPr>
          <p:cNvPr id="29" name="TextBox 28">
            <a:extLst>
              <a:ext uri="{FF2B5EF4-FFF2-40B4-BE49-F238E27FC236}">
                <a16:creationId xmlns:a16="http://schemas.microsoft.com/office/drawing/2014/main" id="{B2CBCDA5-691F-4872-AB48-BC45E8EDB127}"/>
              </a:ext>
            </a:extLst>
          </p:cNvPr>
          <p:cNvSpPr txBox="1"/>
          <p:nvPr/>
        </p:nvSpPr>
        <p:spPr>
          <a:xfrm>
            <a:off x="4527394" y="3642890"/>
            <a:ext cx="2191177" cy="6105175"/>
          </a:xfrm>
          <a:prstGeom prst="rect">
            <a:avLst/>
          </a:prstGeom>
          <a:solidFill>
            <a:schemeClr val="tx1"/>
          </a:solidFill>
        </p:spPr>
        <p:txBody>
          <a:bodyPr wrap="square" rtlCol="0">
            <a:noAutofit/>
          </a:bodyPr>
          <a:lstStyle/>
          <a:p>
            <a:pPr>
              <a:spcAft>
                <a:spcPts val="1800"/>
              </a:spcAft>
            </a:pPr>
            <a:r>
              <a:rPr lang="fr-FR" dirty="0">
                <a:solidFill>
                  <a:schemeClr val="bg1"/>
                </a:solidFill>
                <a:latin typeface="Berlin Sans FB Demi" panose="020E0802020502020306" pitchFamily="34" charset="0"/>
              </a:rPr>
              <a:t>En bref</a:t>
            </a:r>
          </a:p>
          <a:p>
            <a:pPr>
              <a:spcAft>
                <a:spcPts val="1200"/>
              </a:spcAft>
            </a:pPr>
            <a:r>
              <a:rPr lang="fr-FR" sz="1500" dirty="0">
                <a:solidFill>
                  <a:schemeClr val="bg1"/>
                </a:solidFill>
                <a:latin typeface="Berlin Sans FB" panose="020E0602020502020306" pitchFamily="34" charset="0"/>
              </a:rPr>
              <a:t>Création originale contée et dansée sur le thème du corps des femmes.  </a:t>
            </a:r>
          </a:p>
          <a:p>
            <a:pPr>
              <a:spcAft>
                <a:spcPts val="1200"/>
              </a:spcAft>
            </a:pPr>
            <a:r>
              <a:rPr lang="fr-FR" sz="1500" dirty="0">
                <a:solidFill>
                  <a:schemeClr val="bg1"/>
                </a:solidFill>
                <a:latin typeface="Berlin Sans FB" panose="020E0602020502020306" pitchFamily="34" charset="0"/>
              </a:rPr>
              <a:t>Utilisation d’agrès lumineux (possibilité de feu selon les conditions) et lumière noire. </a:t>
            </a:r>
            <a:br>
              <a:rPr lang="fr-FR" sz="1500" dirty="0">
                <a:solidFill>
                  <a:schemeClr val="bg1"/>
                </a:solidFill>
                <a:latin typeface="Berlin Sans FB" panose="020E0602020502020306" pitchFamily="34" charset="0"/>
              </a:rPr>
            </a:br>
            <a:r>
              <a:rPr lang="fr-FR" sz="1500" dirty="0">
                <a:solidFill>
                  <a:schemeClr val="bg1"/>
                </a:solidFill>
                <a:latin typeface="Berlin Sans FB" panose="020E0602020502020306" pitchFamily="34" charset="0"/>
              </a:rPr>
              <a:t>Cerceaux simple et doubles. Balles/Mains. Bâton de lévitation. </a:t>
            </a:r>
          </a:p>
          <a:p>
            <a:pPr algn="ctr">
              <a:spcAft>
                <a:spcPts val="1200"/>
              </a:spcAft>
            </a:pPr>
            <a:r>
              <a:rPr lang="fr-FR" sz="3000" dirty="0">
                <a:solidFill>
                  <a:srgbClr val="AA0602"/>
                </a:solidFill>
                <a:latin typeface="Berlin Sans FB Demi" panose="020E0802020502020306" pitchFamily="34" charset="0"/>
                <a:hlinkClick r:id="rId3">
                  <a:extLst>
                    <a:ext uri="{A12FA001-AC4F-418D-AE19-62706E023703}">
                      <ahyp:hlinkClr xmlns:ahyp="http://schemas.microsoft.com/office/drawing/2018/hyperlinkcolor" val="tx"/>
                    </a:ext>
                  </a:extLst>
                </a:hlinkClick>
              </a:rPr>
              <a:t>Bande annonce</a:t>
            </a:r>
            <a:endParaRPr lang="fr-FR" sz="3000" dirty="0">
              <a:solidFill>
                <a:srgbClr val="AA0602"/>
              </a:solidFill>
              <a:latin typeface="Berlin Sans FB Demi" panose="020E0802020502020306" pitchFamily="34" charset="0"/>
            </a:endParaRPr>
          </a:p>
          <a:p>
            <a:pPr>
              <a:spcAft>
                <a:spcPts val="1200"/>
              </a:spcAft>
            </a:pPr>
            <a:r>
              <a:rPr lang="fr-FR" sz="1500" dirty="0">
                <a:solidFill>
                  <a:schemeClr val="bg1"/>
                </a:solidFill>
                <a:latin typeface="Berlin Sans FB" panose="020E0602020502020306" pitchFamily="34" charset="0"/>
              </a:rPr>
              <a:t>Spectacle auto-suffisant (éclairage, décor, technique, etc.) adapté à la scène et à la rue. </a:t>
            </a:r>
          </a:p>
          <a:p>
            <a:pPr>
              <a:spcAft>
                <a:spcPts val="1200"/>
              </a:spcAft>
            </a:pPr>
            <a:r>
              <a:rPr lang="fr-FR" sz="1500" dirty="0">
                <a:solidFill>
                  <a:schemeClr val="bg1"/>
                </a:solidFill>
                <a:latin typeface="Berlin Sans FB" panose="020E0602020502020306" pitchFamily="34" charset="0"/>
              </a:rPr>
              <a:t>Durée total 40 minutes.</a:t>
            </a:r>
          </a:p>
          <a:p>
            <a:pPr>
              <a:spcAft>
                <a:spcPts val="1200"/>
              </a:spcAft>
            </a:pPr>
            <a:r>
              <a:rPr lang="fr-FR" sz="1500" dirty="0">
                <a:solidFill>
                  <a:schemeClr val="bg1"/>
                </a:solidFill>
                <a:latin typeface="Berlin Sans FB" panose="020E0602020502020306" pitchFamily="34" charset="0"/>
              </a:rPr>
              <a:t>Tous public. Effets stroboscopiques</a:t>
            </a:r>
          </a:p>
          <a:p>
            <a:pPr>
              <a:spcAft>
                <a:spcPts val="1200"/>
              </a:spcAft>
            </a:pPr>
            <a:endParaRPr lang="fr-FR" sz="1500" dirty="0">
              <a:solidFill>
                <a:schemeClr val="bg1"/>
              </a:solidFill>
              <a:latin typeface="Berlin Sans FB" panose="020E0602020502020306" pitchFamily="34" charset="0"/>
            </a:endParaRPr>
          </a:p>
          <a:p>
            <a:pPr>
              <a:spcAft>
                <a:spcPts val="1200"/>
              </a:spcAft>
            </a:pPr>
            <a:endParaRPr lang="fr-FR" sz="1500" dirty="0">
              <a:solidFill>
                <a:schemeClr val="bg1"/>
              </a:solidFill>
              <a:latin typeface="Berlin Sans FB" panose="020E0602020502020306" pitchFamily="34" charset="0"/>
            </a:endParaRPr>
          </a:p>
          <a:p>
            <a:pPr>
              <a:spcAft>
                <a:spcPts val="1200"/>
              </a:spcAft>
            </a:pPr>
            <a:endParaRPr lang="fr-FR" sz="1500" dirty="0">
              <a:solidFill>
                <a:schemeClr val="bg1"/>
              </a:solidFill>
              <a:latin typeface="Berlin Sans FB" panose="020E0602020502020306" pitchFamily="34" charset="0"/>
            </a:endParaRPr>
          </a:p>
          <a:p>
            <a:pPr>
              <a:spcAft>
                <a:spcPts val="1200"/>
              </a:spcAft>
            </a:pPr>
            <a:endParaRPr lang="fr-FR" sz="1500" dirty="0">
              <a:solidFill>
                <a:schemeClr val="bg1"/>
              </a:solidFill>
              <a:latin typeface="Berlin Sans FB" panose="020E0602020502020306" pitchFamily="34" charset="0"/>
            </a:endParaRPr>
          </a:p>
          <a:p>
            <a:pPr>
              <a:spcAft>
                <a:spcPts val="1200"/>
              </a:spcAft>
            </a:pPr>
            <a:endParaRPr lang="fr-FR" sz="1500" dirty="0">
              <a:solidFill>
                <a:schemeClr val="bg1"/>
              </a:solidFill>
              <a:latin typeface="Berlin Sans FB" panose="020E0602020502020306" pitchFamily="34" charset="0"/>
            </a:endParaRPr>
          </a:p>
          <a:p>
            <a:pPr>
              <a:spcAft>
                <a:spcPts val="1200"/>
              </a:spcAft>
            </a:pPr>
            <a:endParaRPr lang="fr-FR" sz="1500" dirty="0">
              <a:solidFill>
                <a:schemeClr val="bg1"/>
              </a:solidFill>
              <a:latin typeface="Berlin Sans FB" panose="020E0602020502020306" pitchFamily="34" charset="0"/>
            </a:endParaRPr>
          </a:p>
          <a:p>
            <a:pPr>
              <a:spcAft>
                <a:spcPts val="1200"/>
              </a:spcAft>
            </a:pPr>
            <a:endParaRPr lang="fr-FR" sz="1500" dirty="0">
              <a:solidFill>
                <a:schemeClr val="bg1"/>
              </a:solidFill>
              <a:latin typeface="Berlin Sans FB" panose="020E0602020502020306" pitchFamily="34" charset="0"/>
            </a:endParaRPr>
          </a:p>
          <a:p>
            <a:pPr>
              <a:spcAft>
                <a:spcPts val="1200"/>
              </a:spcAft>
            </a:pPr>
            <a:endParaRPr lang="fr-FR" sz="1500" dirty="0">
              <a:solidFill>
                <a:srgbClr val="AA0602"/>
              </a:solidFill>
              <a:latin typeface="Berlin Sans FB" panose="020E0602020502020306" pitchFamily="34" charset="0"/>
            </a:endParaRPr>
          </a:p>
        </p:txBody>
      </p:sp>
      <p:sp>
        <p:nvSpPr>
          <p:cNvPr id="30" name="TextBox 29">
            <a:extLst>
              <a:ext uri="{FF2B5EF4-FFF2-40B4-BE49-F238E27FC236}">
                <a16:creationId xmlns:a16="http://schemas.microsoft.com/office/drawing/2014/main" id="{409FF943-A5BC-4A82-9524-DBF760D93740}"/>
              </a:ext>
            </a:extLst>
          </p:cNvPr>
          <p:cNvSpPr txBox="1"/>
          <p:nvPr/>
        </p:nvSpPr>
        <p:spPr>
          <a:xfrm>
            <a:off x="4417398" y="9716890"/>
            <a:ext cx="2301173" cy="215444"/>
          </a:xfrm>
          <a:prstGeom prst="rect">
            <a:avLst/>
          </a:prstGeom>
          <a:noFill/>
        </p:spPr>
        <p:txBody>
          <a:bodyPr wrap="square" rtlCol="0">
            <a:spAutoFit/>
          </a:bodyPr>
          <a:lstStyle/>
          <a:p>
            <a:r>
              <a:rPr lang="fr-FR" sz="800" dirty="0"/>
              <a:t>  Crédits photo: Craig Hugues, 2024</a:t>
            </a:r>
            <a:endParaRPr lang="en-US" sz="800" dirty="0"/>
          </a:p>
        </p:txBody>
      </p:sp>
      <p:grpSp>
        <p:nvGrpSpPr>
          <p:cNvPr id="38" name="Group 37">
            <a:extLst>
              <a:ext uri="{FF2B5EF4-FFF2-40B4-BE49-F238E27FC236}">
                <a16:creationId xmlns:a16="http://schemas.microsoft.com/office/drawing/2014/main" id="{D4FD25F8-FD3B-4B28-BD17-60C27E6C65AE}"/>
              </a:ext>
            </a:extLst>
          </p:cNvPr>
          <p:cNvGrpSpPr/>
          <p:nvPr/>
        </p:nvGrpSpPr>
        <p:grpSpPr>
          <a:xfrm>
            <a:off x="4069529" y="358770"/>
            <a:ext cx="2704797" cy="1927569"/>
            <a:chOff x="4069529" y="325317"/>
            <a:chExt cx="2704797" cy="1927569"/>
          </a:xfrm>
        </p:grpSpPr>
        <p:sp>
          <p:nvSpPr>
            <p:cNvPr id="36" name="TextBox 35">
              <a:extLst>
                <a:ext uri="{FF2B5EF4-FFF2-40B4-BE49-F238E27FC236}">
                  <a16:creationId xmlns:a16="http://schemas.microsoft.com/office/drawing/2014/main" id="{52FFF5A4-993E-4826-ABC4-6DC03326C61B}"/>
                </a:ext>
              </a:extLst>
            </p:cNvPr>
            <p:cNvSpPr txBox="1"/>
            <p:nvPr/>
          </p:nvSpPr>
          <p:spPr>
            <a:xfrm>
              <a:off x="4069529" y="325317"/>
              <a:ext cx="2704797" cy="877163"/>
            </a:xfrm>
            <a:prstGeom prst="rect">
              <a:avLst/>
            </a:prstGeom>
            <a:noFill/>
            <a:ln>
              <a:noFill/>
            </a:ln>
          </p:spPr>
          <p:txBody>
            <a:bodyPr wrap="square">
              <a:spAutoFit/>
            </a:bodyPr>
            <a:lstStyle/>
            <a:p>
              <a:pPr algn="ctr"/>
              <a:r>
                <a:rPr lang="fr-FR" b="1" dirty="0">
                  <a:solidFill>
                    <a:srgbClr val="9700FD"/>
                  </a:solidFill>
                  <a:latin typeface="MV Boli" panose="02000500030200090000" pitchFamily="2" charset="0"/>
                  <a:cs typeface="MV Boli" panose="02000500030200090000" pitchFamily="2" charset="0"/>
                </a:rPr>
                <a:t>« Une présence intense et remarquable » </a:t>
              </a:r>
            </a:p>
            <a:p>
              <a:pPr algn="ctr"/>
              <a:r>
                <a:rPr lang="fr-FR" sz="1500" dirty="0">
                  <a:solidFill>
                    <a:srgbClr val="9700FD"/>
                  </a:solidFill>
                </a:rPr>
                <a:t>̶  Aurélie M.</a:t>
              </a:r>
              <a:endParaRPr lang="en-US" sz="1500" dirty="0">
                <a:solidFill>
                  <a:srgbClr val="9700FD"/>
                </a:solidFill>
              </a:endParaRPr>
            </a:p>
          </p:txBody>
        </p:sp>
        <p:sp>
          <p:nvSpPr>
            <p:cNvPr id="37" name="TextBox 36">
              <a:extLst>
                <a:ext uri="{FF2B5EF4-FFF2-40B4-BE49-F238E27FC236}">
                  <a16:creationId xmlns:a16="http://schemas.microsoft.com/office/drawing/2014/main" id="{8C40DEC7-7C62-427A-AE22-D3EF9B2082A4}"/>
                </a:ext>
              </a:extLst>
            </p:cNvPr>
            <p:cNvSpPr txBox="1"/>
            <p:nvPr/>
          </p:nvSpPr>
          <p:spPr>
            <a:xfrm>
              <a:off x="4755621" y="1375723"/>
              <a:ext cx="2018705" cy="877163"/>
            </a:xfrm>
            <a:prstGeom prst="rect">
              <a:avLst/>
            </a:prstGeom>
            <a:noFill/>
            <a:ln>
              <a:noFill/>
            </a:ln>
          </p:spPr>
          <p:txBody>
            <a:bodyPr wrap="square">
              <a:spAutoFit/>
            </a:bodyPr>
            <a:lstStyle/>
            <a:p>
              <a:pPr algn="ctr"/>
              <a:r>
                <a:rPr lang="fr-FR" b="1" dirty="0">
                  <a:solidFill>
                    <a:srgbClr val="9700FD"/>
                  </a:solidFill>
                  <a:latin typeface="MV Boli" panose="02000500030200090000" pitchFamily="2" charset="0"/>
                  <a:cs typeface="MV Boli" panose="02000500030200090000" pitchFamily="2" charset="0"/>
                </a:rPr>
                <a:t>« Enrichissant et poétique » </a:t>
              </a:r>
            </a:p>
            <a:p>
              <a:pPr algn="ctr"/>
              <a:r>
                <a:rPr lang="fr-FR" sz="1500" dirty="0">
                  <a:solidFill>
                    <a:srgbClr val="9700FD"/>
                  </a:solidFill>
                </a:rPr>
                <a:t>̶  Clémence E.</a:t>
              </a:r>
              <a:endParaRPr lang="en-US" sz="1500" dirty="0">
                <a:solidFill>
                  <a:srgbClr val="9700FD"/>
                </a:solidFill>
              </a:endParaRPr>
            </a:p>
          </p:txBody>
        </p:sp>
      </p:grpSp>
    </p:spTree>
    <p:extLst>
      <p:ext uri="{BB962C8B-B14F-4D97-AF65-F5344CB8AC3E}">
        <p14:creationId xmlns:p14="http://schemas.microsoft.com/office/powerpoint/2010/main" val="3523486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A6A660-6890-499D-ABF0-CB44B4DE51C2}"/>
              </a:ext>
            </a:extLst>
          </p:cNvPr>
          <p:cNvSpPr txBox="1"/>
          <p:nvPr/>
        </p:nvSpPr>
        <p:spPr>
          <a:xfrm>
            <a:off x="3251698" y="963531"/>
            <a:ext cx="3606302" cy="3708708"/>
          </a:xfrm>
          <a:prstGeom prst="rect">
            <a:avLst/>
          </a:prstGeom>
          <a:noFill/>
        </p:spPr>
        <p:txBody>
          <a:bodyPr wrap="square">
            <a:spAutoFit/>
          </a:bodyPr>
          <a:lstStyle/>
          <a:p>
            <a:pPr>
              <a:spcAft>
                <a:spcPts val="1200"/>
              </a:spcAft>
            </a:pPr>
            <a:r>
              <a:rPr lang="fr-FR" sz="1500" dirty="0">
                <a:latin typeface="Berlin Sans FB" panose="020E0602020502020306" pitchFamily="34" charset="0"/>
              </a:rPr>
              <a:t>Bande sonore utilisant des morceaux interprétés par des artistes femmes</a:t>
            </a:r>
          </a:p>
          <a:p>
            <a:pPr lvl="1">
              <a:spcAft>
                <a:spcPts val="600"/>
              </a:spcAft>
            </a:pPr>
            <a:r>
              <a:rPr lang="fr-FR" sz="1500" dirty="0">
                <a:latin typeface="Berlin Sans FB" panose="020E0602020502020306" pitchFamily="34" charset="0"/>
              </a:rPr>
              <a:t>« Human » de </a:t>
            </a:r>
            <a:br>
              <a:rPr lang="fr-FR" sz="1500" dirty="0">
                <a:latin typeface="Berlin Sans FB" panose="020E0602020502020306" pitchFamily="34" charset="0"/>
              </a:rPr>
            </a:br>
            <a:r>
              <a:rPr lang="fr-FR" sz="1500" dirty="0" err="1">
                <a:latin typeface="Berlin Sans FB" panose="020E0602020502020306" pitchFamily="34" charset="0"/>
              </a:rPr>
              <a:t>Sevdaliza</a:t>
            </a:r>
            <a:r>
              <a:rPr lang="fr-FR" sz="1500" dirty="0">
                <a:latin typeface="Berlin Sans FB" panose="020E0602020502020306" pitchFamily="34" charset="0"/>
              </a:rPr>
              <a:t>, </a:t>
            </a:r>
          </a:p>
          <a:p>
            <a:pPr lvl="1">
              <a:spcAft>
                <a:spcPts val="600"/>
              </a:spcAft>
            </a:pPr>
            <a:r>
              <a:rPr lang="fr-FR" sz="1500" dirty="0">
                <a:latin typeface="Berlin Sans FB" panose="020E0602020502020306" pitchFamily="34" charset="0"/>
              </a:rPr>
              <a:t>« </a:t>
            </a:r>
            <a:r>
              <a:rPr lang="fr-FR" sz="1500" dirty="0" err="1">
                <a:latin typeface="Berlin Sans FB" panose="020E0602020502020306" pitchFamily="34" charset="0"/>
              </a:rPr>
              <a:t>Enceladus</a:t>
            </a:r>
            <a:r>
              <a:rPr lang="fr-FR" sz="1500" dirty="0">
                <a:latin typeface="Berlin Sans FB" panose="020E0602020502020306" pitchFamily="34" charset="0"/>
              </a:rPr>
              <a:t> » de Flèche Love,</a:t>
            </a:r>
          </a:p>
          <a:p>
            <a:pPr lvl="1">
              <a:spcAft>
                <a:spcPts val="600"/>
              </a:spcAft>
            </a:pPr>
            <a:r>
              <a:rPr lang="fr-FR" sz="1500" dirty="0">
                <a:latin typeface="Berlin Sans FB" panose="020E0602020502020306" pitchFamily="34" charset="0"/>
              </a:rPr>
              <a:t>« Barbie Girl » de </a:t>
            </a:r>
            <a:br>
              <a:rPr lang="fr-FR" sz="1500" dirty="0">
                <a:latin typeface="Berlin Sans FB" panose="020E0602020502020306" pitchFamily="34" charset="0"/>
              </a:rPr>
            </a:br>
            <a:r>
              <a:rPr lang="fr-FR" sz="1500" dirty="0">
                <a:latin typeface="Berlin Sans FB" panose="020E0602020502020306" pitchFamily="34" charset="0"/>
              </a:rPr>
              <a:t>Power-</a:t>
            </a:r>
            <a:r>
              <a:rPr lang="fr-FR" sz="1500" dirty="0" err="1">
                <a:latin typeface="Berlin Sans FB" panose="020E0602020502020306" pitchFamily="34" charset="0"/>
              </a:rPr>
              <a:t>Haus</a:t>
            </a:r>
            <a:r>
              <a:rPr lang="fr-FR" sz="1500" dirty="0">
                <a:latin typeface="Berlin Sans FB" panose="020E0602020502020306" pitchFamily="34" charset="0"/>
              </a:rPr>
              <a:t> </a:t>
            </a:r>
            <a:r>
              <a:rPr lang="fr-FR" sz="1500" dirty="0" err="1">
                <a:latin typeface="Berlin Sans FB" panose="020E0602020502020306" pitchFamily="34" charset="0"/>
              </a:rPr>
              <a:t>ft</a:t>
            </a:r>
            <a:r>
              <a:rPr lang="fr-FR" sz="1500" dirty="0">
                <a:latin typeface="Berlin Sans FB" panose="020E0602020502020306" pitchFamily="34" charset="0"/>
              </a:rPr>
              <a:t> Lucie Paradis,</a:t>
            </a:r>
          </a:p>
          <a:p>
            <a:pPr lvl="1">
              <a:spcAft>
                <a:spcPts val="600"/>
              </a:spcAft>
            </a:pPr>
            <a:r>
              <a:rPr lang="fr-FR" sz="1500" dirty="0">
                <a:latin typeface="Berlin Sans FB" panose="020E0602020502020306" pitchFamily="34" charset="0"/>
              </a:rPr>
              <a:t>« Bury a </a:t>
            </a:r>
            <a:r>
              <a:rPr lang="fr-FR" sz="1500" dirty="0" err="1">
                <a:latin typeface="Berlin Sans FB" panose="020E0602020502020306" pitchFamily="34" charset="0"/>
              </a:rPr>
              <a:t>friend</a:t>
            </a:r>
            <a:r>
              <a:rPr lang="fr-FR" sz="1500" dirty="0">
                <a:latin typeface="Berlin Sans FB" panose="020E0602020502020306" pitchFamily="34" charset="0"/>
              </a:rPr>
              <a:t> » de </a:t>
            </a:r>
            <a:br>
              <a:rPr lang="fr-FR" sz="1500" dirty="0">
                <a:latin typeface="Berlin Sans FB" panose="020E0602020502020306" pitchFamily="34" charset="0"/>
              </a:rPr>
            </a:br>
            <a:r>
              <a:rPr lang="fr-FR" sz="1500" dirty="0">
                <a:latin typeface="Berlin Sans FB" panose="020E0602020502020306" pitchFamily="34" charset="0"/>
              </a:rPr>
              <a:t>Billie </a:t>
            </a:r>
            <a:r>
              <a:rPr lang="fr-FR" sz="1500" dirty="0" err="1">
                <a:latin typeface="Berlin Sans FB" panose="020E0602020502020306" pitchFamily="34" charset="0"/>
              </a:rPr>
              <a:t>Eilish</a:t>
            </a:r>
            <a:r>
              <a:rPr lang="fr-FR" sz="1500" dirty="0">
                <a:latin typeface="Berlin Sans FB" panose="020E0602020502020306" pitchFamily="34" charset="0"/>
              </a:rPr>
              <a:t>,</a:t>
            </a:r>
          </a:p>
          <a:p>
            <a:pPr lvl="1">
              <a:spcAft>
                <a:spcPts val="600"/>
              </a:spcAft>
            </a:pPr>
            <a:r>
              <a:rPr lang="fr-FR" sz="1500" dirty="0">
                <a:latin typeface="Berlin Sans FB" panose="020E0602020502020306" pitchFamily="34" charset="0"/>
              </a:rPr>
              <a:t>« La peau sur les os » de </a:t>
            </a:r>
            <a:br>
              <a:rPr lang="fr-FR" sz="1500" dirty="0">
                <a:latin typeface="Berlin Sans FB" panose="020E0602020502020306" pitchFamily="34" charset="0"/>
              </a:rPr>
            </a:br>
            <a:r>
              <a:rPr lang="fr-FR" sz="1500" dirty="0">
                <a:latin typeface="Berlin Sans FB" panose="020E0602020502020306" pitchFamily="34" charset="0"/>
              </a:rPr>
              <a:t>Jeanne </a:t>
            </a:r>
            <a:r>
              <a:rPr lang="fr-FR" sz="1500" dirty="0" err="1">
                <a:latin typeface="Berlin Sans FB" panose="020E0602020502020306" pitchFamily="34" charset="0"/>
              </a:rPr>
              <a:t>Cherhal</a:t>
            </a:r>
            <a:r>
              <a:rPr lang="fr-FR" sz="1500" dirty="0">
                <a:latin typeface="Berlin Sans FB" panose="020E0602020502020306" pitchFamily="34" charset="0"/>
              </a:rPr>
              <a:t>, et</a:t>
            </a:r>
          </a:p>
          <a:p>
            <a:pPr lvl="1">
              <a:spcAft>
                <a:spcPts val="600"/>
              </a:spcAft>
            </a:pPr>
            <a:r>
              <a:rPr lang="fr-FR" sz="1500" dirty="0">
                <a:latin typeface="Berlin Sans FB" panose="020E0602020502020306" pitchFamily="34" charset="0"/>
              </a:rPr>
              <a:t>« </a:t>
            </a:r>
            <a:r>
              <a:rPr lang="fr-FR" sz="1500" dirty="0" err="1">
                <a:latin typeface="Berlin Sans FB" panose="020E0602020502020306" pitchFamily="34" charset="0"/>
              </a:rPr>
              <a:t>Ain’t</a:t>
            </a:r>
            <a:r>
              <a:rPr lang="fr-FR" sz="1500" dirty="0">
                <a:latin typeface="Berlin Sans FB" panose="020E0602020502020306" pitchFamily="34" charset="0"/>
              </a:rPr>
              <a:t> </a:t>
            </a:r>
            <a:r>
              <a:rPr lang="fr-FR" sz="1500" dirty="0" err="1">
                <a:latin typeface="Berlin Sans FB" panose="020E0602020502020306" pitchFamily="34" charset="0"/>
              </a:rPr>
              <a:t>got</a:t>
            </a:r>
            <a:r>
              <a:rPr lang="fr-FR" sz="1500" dirty="0">
                <a:latin typeface="Berlin Sans FB" panose="020E0602020502020306" pitchFamily="34" charset="0"/>
              </a:rPr>
              <a:t> no, I </a:t>
            </a:r>
            <a:r>
              <a:rPr lang="fr-FR" sz="1500" dirty="0" err="1">
                <a:latin typeface="Berlin Sans FB" panose="020E0602020502020306" pitchFamily="34" charset="0"/>
              </a:rPr>
              <a:t>got</a:t>
            </a:r>
            <a:r>
              <a:rPr lang="fr-FR" sz="1500" dirty="0">
                <a:latin typeface="Berlin Sans FB" panose="020E0602020502020306" pitchFamily="34" charset="0"/>
              </a:rPr>
              <a:t> life » de Rosemary </a:t>
            </a:r>
            <a:r>
              <a:rPr lang="fr-FR" sz="1500" dirty="0" err="1">
                <a:latin typeface="Berlin Sans FB" panose="020E0602020502020306" pitchFamily="34" charset="0"/>
              </a:rPr>
              <a:t>Standley</a:t>
            </a:r>
            <a:r>
              <a:rPr lang="fr-FR" sz="1500" dirty="0">
                <a:latin typeface="Berlin Sans FB" panose="020E0602020502020306" pitchFamily="34" charset="0"/>
              </a:rPr>
              <a:t> </a:t>
            </a:r>
            <a:r>
              <a:rPr lang="fr-FR" sz="1500" dirty="0" err="1">
                <a:latin typeface="Berlin Sans FB" panose="020E0602020502020306" pitchFamily="34" charset="0"/>
              </a:rPr>
              <a:t>ft</a:t>
            </a:r>
            <a:r>
              <a:rPr lang="fr-FR" sz="1500" dirty="0">
                <a:latin typeface="Berlin Sans FB" panose="020E0602020502020306" pitchFamily="34" charset="0"/>
              </a:rPr>
              <a:t> Sylvain </a:t>
            </a:r>
            <a:r>
              <a:rPr lang="fr-FR" sz="1500" dirty="0" err="1">
                <a:latin typeface="Berlin Sans FB" panose="020E0602020502020306" pitchFamily="34" charset="0"/>
              </a:rPr>
              <a:t>Griotto</a:t>
            </a:r>
            <a:r>
              <a:rPr lang="fr-FR" sz="1500" dirty="0">
                <a:latin typeface="Berlin Sans FB" panose="020E0602020502020306" pitchFamily="34" charset="0"/>
              </a:rPr>
              <a:t>.</a:t>
            </a:r>
          </a:p>
        </p:txBody>
      </p:sp>
      <p:sp>
        <p:nvSpPr>
          <p:cNvPr id="16" name="TextBox 15">
            <a:extLst>
              <a:ext uri="{FF2B5EF4-FFF2-40B4-BE49-F238E27FC236}">
                <a16:creationId xmlns:a16="http://schemas.microsoft.com/office/drawing/2014/main" id="{D561C5C1-83AA-4780-B104-24FC4928C47C}"/>
              </a:ext>
            </a:extLst>
          </p:cNvPr>
          <p:cNvSpPr txBox="1"/>
          <p:nvPr/>
        </p:nvSpPr>
        <p:spPr>
          <a:xfrm>
            <a:off x="172218" y="960031"/>
            <a:ext cx="3079480" cy="2246769"/>
          </a:xfrm>
          <a:prstGeom prst="rect">
            <a:avLst/>
          </a:prstGeom>
          <a:noFill/>
        </p:spPr>
        <p:txBody>
          <a:bodyPr wrap="square">
            <a:spAutoFit/>
          </a:bodyPr>
          <a:lstStyle/>
          <a:p>
            <a:pPr>
              <a:spcAft>
                <a:spcPts val="1200"/>
              </a:spcAft>
            </a:pPr>
            <a:r>
              <a:rPr lang="fr-FR" sz="1500" dirty="0">
                <a:latin typeface="Berlin Sans FB" panose="020E0602020502020306" pitchFamily="34" charset="0"/>
              </a:rPr>
              <a:t>Textes extraits des œuvres de 3 autrices engagées </a:t>
            </a:r>
          </a:p>
          <a:p>
            <a:pPr lvl="1">
              <a:spcAft>
                <a:spcPts val="600"/>
              </a:spcAft>
            </a:pPr>
            <a:r>
              <a:rPr lang="fr-FR" sz="1500" dirty="0">
                <a:latin typeface="Berlin Sans FB" panose="020E0602020502020306" pitchFamily="34" charset="0"/>
              </a:rPr>
              <a:t>« Le corps est une chimère » de Wendy Delorme (2018), </a:t>
            </a:r>
          </a:p>
          <a:p>
            <a:pPr lvl="1">
              <a:spcAft>
                <a:spcPts val="600"/>
              </a:spcAft>
            </a:pPr>
            <a:r>
              <a:rPr lang="fr-FR" sz="1500" dirty="0">
                <a:latin typeface="Berlin Sans FB" panose="020E0602020502020306" pitchFamily="34" charset="0"/>
              </a:rPr>
              <a:t>« Le bal des folles » de </a:t>
            </a:r>
            <a:br>
              <a:rPr lang="fr-FR" sz="1500" dirty="0">
                <a:latin typeface="Berlin Sans FB" panose="020E0602020502020306" pitchFamily="34" charset="0"/>
              </a:rPr>
            </a:br>
            <a:r>
              <a:rPr lang="fr-FR" sz="1500" dirty="0">
                <a:latin typeface="Berlin Sans FB" panose="020E0602020502020306" pitchFamily="34" charset="0"/>
              </a:rPr>
              <a:t>Victoria Mas (2019), et</a:t>
            </a:r>
          </a:p>
          <a:p>
            <a:pPr lvl="1">
              <a:spcAft>
                <a:spcPts val="600"/>
              </a:spcAft>
            </a:pPr>
            <a:r>
              <a:rPr lang="fr-FR" sz="1500" dirty="0">
                <a:latin typeface="Berlin Sans FB" panose="020E0602020502020306" pitchFamily="34" charset="0"/>
              </a:rPr>
              <a:t>« La chair est triste, hélas » de </a:t>
            </a:r>
            <a:r>
              <a:rPr lang="fr-FR" sz="1500" dirty="0" err="1">
                <a:latin typeface="Berlin Sans FB" panose="020E0602020502020306" pitchFamily="34" charset="0"/>
              </a:rPr>
              <a:t>Ovidie</a:t>
            </a:r>
            <a:r>
              <a:rPr lang="fr-FR" sz="1500" dirty="0">
                <a:latin typeface="Berlin Sans FB" panose="020E0602020502020306" pitchFamily="34" charset="0"/>
              </a:rPr>
              <a:t> (2023).</a:t>
            </a:r>
          </a:p>
        </p:txBody>
      </p:sp>
      <p:grpSp>
        <p:nvGrpSpPr>
          <p:cNvPr id="28" name="Group 27">
            <a:extLst>
              <a:ext uri="{FF2B5EF4-FFF2-40B4-BE49-F238E27FC236}">
                <a16:creationId xmlns:a16="http://schemas.microsoft.com/office/drawing/2014/main" id="{B0C36986-054D-4080-B644-FFD99432F200}"/>
              </a:ext>
            </a:extLst>
          </p:cNvPr>
          <p:cNvGrpSpPr/>
          <p:nvPr/>
        </p:nvGrpSpPr>
        <p:grpSpPr>
          <a:xfrm>
            <a:off x="-1" y="3518183"/>
            <a:ext cx="7098056" cy="6214808"/>
            <a:chOff x="-1" y="3518183"/>
            <a:chExt cx="7098056" cy="6214808"/>
          </a:xfrm>
        </p:grpSpPr>
        <p:grpSp>
          <p:nvGrpSpPr>
            <p:cNvPr id="25" name="Group 24">
              <a:extLst>
                <a:ext uri="{FF2B5EF4-FFF2-40B4-BE49-F238E27FC236}">
                  <a16:creationId xmlns:a16="http://schemas.microsoft.com/office/drawing/2014/main" id="{CB8012B9-761A-45D6-B0AB-2747BC5DAEB9}"/>
                </a:ext>
              </a:extLst>
            </p:cNvPr>
            <p:cNvGrpSpPr/>
            <p:nvPr/>
          </p:nvGrpSpPr>
          <p:grpSpPr>
            <a:xfrm>
              <a:off x="-1" y="3518183"/>
              <a:ext cx="6540728" cy="6214808"/>
              <a:chOff x="-58318" y="3480395"/>
              <a:chExt cx="6647724" cy="6316472"/>
            </a:xfrm>
          </p:grpSpPr>
          <p:pic>
            <p:nvPicPr>
              <p:cNvPr id="19" name="Picture 18">
                <a:extLst>
                  <a:ext uri="{FF2B5EF4-FFF2-40B4-BE49-F238E27FC236}">
                    <a16:creationId xmlns:a16="http://schemas.microsoft.com/office/drawing/2014/main" id="{1A546197-4850-449F-8A77-B616A6E9659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Effect>
                          <a14:brightnessContrast bright="10000" contrast="40000"/>
                        </a14:imgEffect>
                      </a14:imgLayer>
                    </a14:imgProps>
                  </a:ext>
                  <a:ext uri="{28A0092B-C50C-407E-A947-70E740481C1C}">
                    <a14:useLocalDpi xmlns:a14="http://schemas.microsoft.com/office/drawing/2010/main" val="0"/>
                  </a:ext>
                </a:extLst>
              </a:blip>
              <a:srcRect r="6320"/>
              <a:stretch/>
            </p:blipFill>
            <p:spPr>
              <a:xfrm>
                <a:off x="264145" y="4705550"/>
                <a:ext cx="6325261" cy="5091317"/>
              </a:xfrm>
              <a:prstGeom prst="rect">
                <a:avLst/>
              </a:prstGeom>
            </p:spPr>
          </p:pic>
          <p:pic>
            <p:nvPicPr>
              <p:cNvPr id="10" name="Picture 9">
                <a:extLst>
                  <a:ext uri="{FF2B5EF4-FFF2-40B4-BE49-F238E27FC236}">
                    <a16:creationId xmlns:a16="http://schemas.microsoft.com/office/drawing/2014/main" id="{CADA76E9-0397-4C5A-ACAE-C88B6E073FAD}"/>
                  </a:ext>
                </a:extLst>
              </p:cNvPr>
              <p:cNvPicPr>
                <a:picLocks noChangeAspect="1"/>
              </p:cNvPicPr>
              <p:nvPr/>
            </p:nvPicPr>
            <p:blipFill rotWithShape="1">
              <a:blip r:embed="rId4">
                <a:extLst>
                  <a:ext uri="{28A0092B-C50C-407E-A947-70E740481C1C}">
                    <a14:useLocalDpi xmlns:a14="http://schemas.microsoft.com/office/drawing/2010/main" val="0"/>
                  </a:ext>
                </a:extLst>
              </a:blip>
              <a:srcRect l="7720" t="10504" r="4537" b="-8725"/>
              <a:stretch/>
            </p:blipFill>
            <p:spPr>
              <a:xfrm>
                <a:off x="-58318" y="3480395"/>
                <a:ext cx="3573787" cy="3935365"/>
              </a:xfrm>
              <a:prstGeom prst="rect">
                <a:avLst/>
              </a:prstGeom>
            </p:spPr>
          </p:pic>
          <p:pic>
            <p:nvPicPr>
              <p:cNvPr id="21" name="Picture 20">
                <a:extLst>
                  <a:ext uri="{FF2B5EF4-FFF2-40B4-BE49-F238E27FC236}">
                    <a16:creationId xmlns:a16="http://schemas.microsoft.com/office/drawing/2014/main" id="{AE344DFD-01A0-40FF-BB1A-25246561A48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933" b="10701" l="5559" r="50029"/>
                        </a14:imgEffect>
                        <a14:imgEffect>
                          <a14:colorTemperature colorTemp="11500"/>
                        </a14:imgEffect>
                        <a14:imgEffect>
                          <a14:brightnessContrast bright="10000" contrast="40000"/>
                        </a14:imgEffect>
                      </a14:imgLayer>
                    </a14:imgProps>
                  </a:ext>
                  <a:ext uri="{28A0092B-C50C-407E-A947-70E740481C1C}">
                    <a14:useLocalDpi xmlns:a14="http://schemas.microsoft.com/office/drawing/2010/main" val="0"/>
                  </a:ext>
                </a:extLst>
              </a:blip>
              <a:srcRect l="28983" t="5087" r="44412" b="88453"/>
              <a:stretch/>
            </p:blipFill>
            <p:spPr>
              <a:xfrm>
                <a:off x="2209799" y="4940299"/>
                <a:ext cx="1853929" cy="339403"/>
              </a:xfrm>
              <a:prstGeom prst="rect">
                <a:avLst/>
              </a:prstGeom>
            </p:spPr>
          </p:pic>
          <p:pic>
            <p:nvPicPr>
              <p:cNvPr id="22" name="Picture 21">
                <a:extLst>
                  <a:ext uri="{FF2B5EF4-FFF2-40B4-BE49-F238E27FC236}">
                    <a16:creationId xmlns:a16="http://schemas.microsoft.com/office/drawing/2014/main" id="{246674ED-70A9-4482-A6F8-C117753A75A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933" b="10701" l="5559" r="50029"/>
                        </a14:imgEffect>
                        <a14:imgEffect>
                          <a14:colorTemperature colorTemp="11500"/>
                        </a14:imgEffect>
                        <a14:imgEffect>
                          <a14:brightnessContrast bright="10000" contrast="40000"/>
                        </a14:imgEffect>
                      </a14:imgLayer>
                    </a14:imgProps>
                  </a:ext>
                  <a:ext uri="{28A0092B-C50C-407E-A947-70E740481C1C}">
                    <a14:useLocalDpi xmlns:a14="http://schemas.microsoft.com/office/drawing/2010/main" val="0"/>
                  </a:ext>
                </a:extLst>
              </a:blip>
              <a:srcRect l="28983" t="5087" r="44412" b="88453"/>
              <a:stretch/>
            </p:blipFill>
            <p:spPr>
              <a:xfrm>
                <a:off x="1" y="4965699"/>
                <a:ext cx="1440328" cy="339403"/>
              </a:xfrm>
              <a:prstGeom prst="rect">
                <a:avLst/>
              </a:prstGeom>
            </p:spPr>
          </p:pic>
        </p:grpSp>
        <p:pic>
          <p:nvPicPr>
            <p:cNvPr id="23" name="Picture 22">
              <a:extLst>
                <a:ext uri="{FF2B5EF4-FFF2-40B4-BE49-F238E27FC236}">
                  <a16:creationId xmlns:a16="http://schemas.microsoft.com/office/drawing/2014/main" id="{C1D0EC74-2D52-4EE9-9EDD-0DC993291273}"/>
                </a:ext>
              </a:extLst>
            </p:cNvPr>
            <p:cNvPicPr>
              <a:picLocks noChangeAspect="1"/>
            </p:cNvPicPr>
            <p:nvPr/>
          </p:nvPicPr>
          <p:blipFill rotWithShape="1">
            <a:blip r:embed="rId9">
              <a:extLst>
                <a:ext uri="{28A0092B-C50C-407E-A947-70E740481C1C}">
                  <a14:useLocalDpi xmlns:a14="http://schemas.microsoft.com/office/drawing/2010/main" val="0"/>
                </a:ext>
              </a:extLst>
            </a:blip>
            <a:srcRect l="23722" t="5326" r="-8972" b="14018"/>
            <a:stretch/>
          </p:blipFill>
          <p:spPr>
            <a:xfrm>
              <a:off x="2958937" y="7098533"/>
              <a:ext cx="4139118" cy="2613611"/>
            </a:xfrm>
            <a:prstGeom prst="rect">
              <a:avLst/>
            </a:prstGeom>
          </p:spPr>
        </p:pic>
      </p:grpSp>
      <p:sp>
        <p:nvSpPr>
          <p:cNvPr id="26" name="TextBox 25">
            <a:extLst>
              <a:ext uri="{FF2B5EF4-FFF2-40B4-BE49-F238E27FC236}">
                <a16:creationId xmlns:a16="http://schemas.microsoft.com/office/drawing/2014/main" id="{AE9271AE-A69C-40A6-B047-94F58AA630D0}"/>
              </a:ext>
            </a:extLst>
          </p:cNvPr>
          <p:cNvSpPr txBox="1"/>
          <p:nvPr/>
        </p:nvSpPr>
        <p:spPr>
          <a:xfrm>
            <a:off x="4417398" y="9716890"/>
            <a:ext cx="2301173" cy="215444"/>
          </a:xfrm>
          <a:prstGeom prst="rect">
            <a:avLst/>
          </a:prstGeom>
          <a:noFill/>
        </p:spPr>
        <p:txBody>
          <a:bodyPr wrap="square" rtlCol="0">
            <a:spAutoFit/>
          </a:bodyPr>
          <a:lstStyle/>
          <a:p>
            <a:pPr algn="r"/>
            <a:r>
              <a:rPr lang="fr-FR" sz="800" dirty="0"/>
              <a:t>  Crédits photo: Craig Hugues, 2024</a:t>
            </a:r>
            <a:endParaRPr lang="en-US" sz="800" dirty="0"/>
          </a:p>
        </p:txBody>
      </p:sp>
      <p:sp>
        <p:nvSpPr>
          <p:cNvPr id="30" name="TextBox 29">
            <a:extLst>
              <a:ext uri="{FF2B5EF4-FFF2-40B4-BE49-F238E27FC236}">
                <a16:creationId xmlns:a16="http://schemas.microsoft.com/office/drawing/2014/main" id="{9AC65BEA-9E0F-410B-8662-36AD20B83651}"/>
              </a:ext>
            </a:extLst>
          </p:cNvPr>
          <p:cNvSpPr txBox="1"/>
          <p:nvPr/>
        </p:nvSpPr>
        <p:spPr>
          <a:xfrm>
            <a:off x="172218" y="290548"/>
            <a:ext cx="3551662" cy="369332"/>
          </a:xfrm>
          <a:prstGeom prst="rect">
            <a:avLst/>
          </a:prstGeom>
          <a:noFill/>
        </p:spPr>
        <p:txBody>
          <a:bodyPr wrap="square">
            <a:spAutoFit/>
          </a:bodyPr>
          <a:lstStyle/>
          <a:p>
            <a:pPr>
              <a:spcAft>
                <a:spcPts val="1800"/>
              </a:spcAft>
            </a:pPr>
            <a:r>
              <a:rPr lang="fr-FR" dirty="0">
                <a:solidFill>
                  <a:srgbClr val="D10DFB"/>
                </a:solidFill>
                <a:latin typeface="Berlin Sans FB Demi" panose="020E0802020502020306" pitchFamily="34" charset="0"/>
              </a:rPr>
              <a:t>Matériel artistique préexistant </a:t>
            </a:r>
          </a:p>
        </p:txBody>
      </p:sp>
    </p:spTree>
    <p:extLst>
      <p:ext uri="{BB962C8B-B14F-4D97-AF65-F5344CB8AC3E}">
        <p14:creationId xmlns:p14="http://schemas.microsoft.com/office/powerpoint/2010/main" val="2341387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46EBEF4-4D84-42BA-8AB2-B49CA9FBCE60}"/>
              </a:ext>
            </a:extLst>
          </p:cNvPr>
          <p:cNvSpPr txBox="1"/>
          <p:nvPr/>
        </p:nvSpPr>
        <p:spPr>
          <a:xfrm>
            <a:off x="289932" y="289931"/>
            <a:ext cx="6278136" cy="9389327"/>
          </a:xfrm>
          <a:prstGeom prst="rect">
            <a:avLst/>
          </a:prstGeom>
          <a:noFill/>
        </p:spPr>
        <p:txBody>
          <a:bodyPr wrap="square" numCol="1" rtlCol="0">
            <a:noAutofit/>
          </a:bodyPr>
          <a:lstStyle/>
          <a:p>
            <a:pPr>
              <a:spcAft>
                <a:spcPts val="1800"/>
              </a:spcAft>
            </a:pPr>
            <a:r>
              <a:rPr lang="fr-FR" dirty="0">
                <a:solidFill>
                  <a:srgbClr val="D10DFB"/>
                </a:solidFill>
                <a:latin typeface="Berlin Sans FB Demi" panose="020E0802020502020306" pitchFamily="34" charset="0"/>
              </a:rPr>
              <a:t>Fiche technique</a:t>
            </a:r>
          </a:p>
          <a:p>
            <a:pPr>
              <a:spcAft>
                <a:spcPts val="1800"/>
              </a:spcAft>
            </a:pPr>
            <a:r>
              <a:rPr lang="fr-FR" sz="1500" dirty="0">
                <a:latin typeface="Berlin Sans FB" panose="020E0602020502020306" pitchFamily="34" charset="0"/>
              </a:rPr>
              <a:t>Besoin d’un espace plat aux dimensions minimum de 4m de profondeur de scène, 6m de largeur avec au moins 2,5 de hauteur sous plafond et un espace de minimum 2x2m avec 3m de hauteur sous plafond dégagée en milieu de scène. Si représentation extérieure besoin d’un espace </a:t>
            </a:r>
            <a:r>
              <a:rPr lang="fr-FR" sz="1500" dirty="0" err="1">
                <a:latin typeface="Berlin Sans FB" panose="020E0602020502020306" pitchFamily="34" charset="0"/>
              </a:rPr>
              <a:t>semi-clos</a:t>
            </a:r>
            <a:r>
              <a:rPr lang="fr-FR" sz="1500" dirty="0">
                <a:latin typeface="Berlin Sans FB" panose="020E0602020502020306" pitchFamily="34" charset="0"/>
              </a:rPr>
              <a:t>, clos ou non passant, peu (voire pas) éclairé. Jauge extérieure 300 environ.</a:t>
            </a:r>
          </a:p>
          <a:p>
            <a:pPr>
              <a:spcAft>
                <a:spcPts val="1800"/>
              </a:spcAft>
            </a:pPr>
            <a:r>
              <a:rPr lang="fr-FR" sz="1500" dirty="0">
                <a:latin typeface="Berlin Sans FB" panose="020E0602020502020306" pitchFamily="34" charset="0"/>
              </a:rPr>
              <a:t>Si utilisation de feu, en extérieur, besoin d’un minimum de 2 personnes pour la surveillance des limites de franchissement et la sécurité du public. En intérieur, environnement adapté et dégagé de tous matériaux inflammables. </a:t>
            </a:r>
          </a:p>
          <a:p>
            <a:pPr>
              <a:spcAft>
                <a:spcPts val="1800"/>
              </a:spcAft>
            </a:pPr>
            <a:r>
              <a:rPr lang="fr-FR" sz="1500" dirty="0">
                <a:latin typeface="Berlin Sans FB" panose="020E0602020502020306" pitchFamily="34" charset="0"/>
              </a:rPr>
              <a:t>Accès à l’espace au moins 1h30 avant la représentation (balance, installation des décors, lumières et échauffement).</a:t>
            </a:r>
          </a:p>
          <a:p>
            <a:pPr>
              <a:spcAft>
                <a:spcPts val="1800"/>
              </a:spcAft>
            </a:pPr>
            <a:r>
              <a:rPr lang="fr-FR" sz="1500" dirty="0">
                <a:latin typeface="Berlin Sans FB" panose="020E0602020502020306" pitchFamily="34" charset="0"/>
              </a:rPr>
              <a:t>Accès à un espace (loge ou autre) non fumeur, calme, abrité et éclairé avec une table, une chaise et au moins une prise électrique, et un accès à l’eau et aux toilettes. Un miroir plein pied serait un grand plus. Si plusieurs représentations, accès à un espace sécurisé pour le rechargement et stockage des agrès, stockage des décors, du maquillage et des costumes (1 m3).</a:t>
            </a:r>
          </a:p>
          <a:p>
            <a:pPr>
              <a:spcAft>
                <a:spcPts val="1800"/>
              </a:spcAft>
            </a:pPr>
            <a:r>
              <a:rPr lang="fr-FR" sz="1500" dirty="0">
                <a:latin typeface="Berlin Sans FB" panose="020E0602020502020306" pitchFamily="34" charset="0"/>
              </a:rPr>
              <a:t>Repas fourni pour 3 personnes. Boissons énergétiques sucrées type thé glacé (idéalement soda au maté), jus de fruits ou sodas pour 3 personnes (au moins 2 boissons par personne).  Banane, fruits secs ou autres collations énergétiques sucrées.</a:t>
            </a:r>
            <a:r>
              <a:rPr lang="fr-FR" dirty="0">
                <a:solidFill>
                  <a:srgbClr val="F3A634"/>
                </a:solidFill>
                <a:latin typeface="Berlin Sans FB Demi" panose="020E0802020502020306" pitchFamily="34" charset="0"/>
              </a:rPr>
              <a:t> </a:t>
            </a:r>
          </a:p>
          <a:p>
            <a:pPr>
              <a:spcAft>
                <a:spcPts val="1800"/>
              </a:spcAft>
            </a:pPr>
            <a:r>
              <a:rPr lang="fr-FR" dirty="0">
                <a:solidFill>
                  <a:srgbClr val="D10DFB"/>
                </a:solidFill>
                <a:latin typeface="Berlin Sans FB Demi" panose="020E0802020502020306" pitchFamily="34" charset="0"/>
              </a:rPr>
              <a:t>Tarifs</a:t>
            </a:r>
          </a:p>
          <a:p>
            <a:pPr marL="0" marR="0" lvl="0" indent="0" algn="l" defTabSz="457200" rtl="0" eaLnBrk="1" fontAlgn="auto" latinLnBrk="0" hangingPunct="1">
              <a:lnSpc>
                <a:spcPct val="100000"/>
              </a:lnSpc>
              <a:spcBef>
                <a:spcPts val="0"/>
              </a:spcBef>
              <a:spcAft>
                <a:spcPts val="1800"/>
              </a:spcAft>
              <a:buClrTx/>
              <a:buSzTx/>
              <a:buFontTx/>
              <a:buNone/>
              <a:tabLst/>
              <a:defRPr/>
            </a:pPr>
            <a:r>
              <a:rPr lang="fr-FR" sz="1500" dirty="0">
                <a:solidFill>
                  <a:prstClr val="white"/>
                </a:solidFill>
                <a:latin typeface="Berlin Sans FB" panose="020E0602020502020306" pitchFamily="34" charset="0"/>
              </a:rPr>
              <a:t>Tarification par cachet ou sur facture après contrat. Information </a:t>
            </a:r>
            <a:r>
              <a:rPr kumimoji="0" lang="fr-FR" sz="1500" b="0" i="0" u="none" strike="noStrike" kern="1200" cap="none" spc="0" normalizeH="0" baseline="0" noProof="0" dirty="0">
                <a:ln>
                  <a:noFill/>
                </a:ln>
                <a:solidFill>
                  <a:prstClr val="white"/>
                </a:solidFill>
                <a:effectLst/>
                <a:uLnTx/>
                <a:uFillTx/>
                <a:latin typeface="Berlin Sans FB" panose="020E0602020502020306" pitchFamily="34" charset="0"/>
              </a:rPr>
              <a:t>sur les tarifs disponible sur demande et négociable en fonction des circonstances spécifiques de chaque événement (chapeau pour festival off etc..).</a:t>
            </a:r>
          </a:p>
          <a:p>
            <a:pPr marR="0" lvl="0" algn="l" defTabSz="457200" rtl="0" eaLnBrk="1" fontAlgn="auto" latinLnBrk="0" hangingPunct="1">
              <a:lnSpc>
                <a:spcPct val="100000"/>
              </a:lnSpc>
              <a:spcBef>
                <a:spcPts val="0"/>
              </a:spcBef>
              <a:spcAft>
                <a:spcPts val="1800"/>
              </a:spcAft>
              <a:buClrTx/>
              <a:buSzTx/>
              <a:tabLst/>
              <a:defRPr/>
            </a:pPr>
            <a:r>
              <a:rPr lang="fr-FR" dirty="0">
                <a:solidFill>
                  <a:srgbClr val="D10DFB"/>
                </a:solidFill>
                <a:latin typeface="Berlin Sans FB Demi" panose="020E0802020502020306" pitchFamily="34" charset="0"/>
              </a:rPr>
              <a:t>Valeur ajoutée</a:t>
            </a:r>
          </a:p>
          <a:p>
            <a:pPr marR="0" lvl="0" algn="l" defTabSz="457200" rtl="0" eaLnBrk="1" fontAlgn="auto" latinLnBrk="0" hangingPunct="1">
              <a:lnSpc>
                <a:spcPct val="100000"/>
              </a:lnSpc>
              <a:spcBef>
                <a:spcPts val="0"/>
              </a:spcBef>
              <a:spcAft>
                <a:spcPts val="1800"/>
              </a:spcAft>
              <a:buClrTx/>
              <a:buSzTx/>
              <a:tabLst/>
              <a:defRPr/>
            </a:pPr>
            <a:r>
              <a:rPr lang="fr-FR" sz="1500" dirty="0">
                <a:latin typeface="Berlin Sans FB" panose="020E0602020502020306" pitchFamily="34" charset="0"/>
              </a:rPr>
              <a:t>Approche douce de thématiques de société importante pour l’égalité des sexes (ODD 5). Sensibilisation du public, particulièrement intéressante pour le les jeunes adultes (collège, lycée) mais aussi pour le rayonnement de la littérature française féminine et des artistes interprètes femmes en général.</a:t>
            </a:r>
          </a:p>
        </p:txBody>
      </p:sp>
    </p:spTree>
    <p:extLst>
      <p:ext uri="{BB962C8B-B14F-4D97-AF65-F5344CB8AC3E}">
        <p14:creationId xmlns:p14="http://schemas.microsoft.com/office/powerpoint/2010/main" val="20635615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2967</TotalTime>
  <Words>1190</Words>
  <Application>Microsoft Office PowerPoint</Application>
  <PresentationFormat>A4 Paper (210x297 mm)</PresentationFormat>
  <Paragraphs>93</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Berlin Sans FB</vt:lpstr>
      <vt:lpstr>Berlin Sans FB Demi</vt:lpstr>
      <vt:lpstr>Calibri</vt:lpstr>
      <vt:lpstr>Calibri Light</vt:lpstr>
      <vt:lpstr>MV Boli</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Xo Xo</dc:creator>
  <cp:lastModifiedBy>Xo Xo</cp:lastModifiedBy>
  <cp:revision>80</cp:revision>
  <dcterms:created xsi:type="dcterms:W3CDTF">2024-03-11T10:10:15Z</dcterms:created>
  <dcterms:modified xsi:type="dcterms:W3CDTF">2024-03-13T12:22:51Z</dcterms:modified>
</cp:coreProperties>
</file>